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Lst>
  <p:sldSz cy="5143500" cx="9144000"/>
  <p:notesSz cx="6858000" cy="9144000"/>
  <p:embeddedFontLst>
    <p:embeddedFont>
      <p:font typeface="Arial Narrow"/>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ArialNarrow-bold.fntdata"/><Relationship Id="rId83" Type="http://schemas.openxmlformats.org/officeDocument/2006/relationships/font" Target="fonts/ArialNarrow-regular.fntdata"/><Relationship Id="rId42" Type="http://schemas.openxmlformats.org/officeDocument/2006/relationships/slide" Target="slides/slide38.xml"/><Relationship Id="rId86" Type="http://schemas.openxmlformats.org/officeDocument/2006/relationships/font" Target="fonts/ArialNarrow-boldItalic.fntdata"/><Relationship Id="rId41" Type="http://schemas.openxmlformats.org/officeDocument/2006/relationships/slide" Target="slides/slide37.xml"/><Relationship Id="rId85" Type="http://schemas.openxmlformats.org/officeDocument/2006/relationships/font" Target="fonts/ArialNarrow-italic.fnt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6fe3756a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2" name="Google Shape;92;g86fe3756a5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6fe3756a5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99" name="Google Shape;199;g86fe3756a5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08" name="Google Shape;20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23" name="Google Shape;22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66" name="Google Shape;266;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83" name="Google Shape;28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c09108a7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95" name="Google Shape;295;g7c09108a71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7313c4cf3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05" name="Google Shape;305;g87313c4cf3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6fe3756a5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1" name="Google Shape;101;g86fe3756a5_0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7313c4cf3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15" name="Google Shape;315;g87313c4cf3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7313c4cf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25" name="Google Shape;325;g87313c4cf3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7313c4cf3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35" name="Google Shape;335;g87313c4cf3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7313c4cf3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45" name="Google Shape;345;g87313c4cf3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9773ac230_0_7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9773ac230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a9773ac230_0_79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78" name="Google Shape;378;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86" name="Google Shape;386;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94" name="Google Shape;394;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03" name="Google Shape;403;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09" name="Google Shape;409;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2" name="Google Shape;11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436" name="Google Shape;436;p39: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SzPts val="1800"/>
              <a:buFont typeface="Arial"/>
              <a:buNone/>
            </a:pPr>
            <a:r>
              <a:rPr b="0" i="0" lang="en-US" sz="1800" u="none" cap="none" strike="noStrike"/>
              <a:t>BitTorrent – accounts for about half of all Internet traffic - OLD STAT</a:t>
            </a:r>
            <a:endParaRPr/>
          </a:p>
        </p:txBody>
      </p:sp>
      <p:sp>
        <p:nvSpPr>
          <p:cNvPr id="437" name="Google Shape;437;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53" name="Google Shape;453;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60" name="Google Shape;460;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6d18c44f75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69" name="Google Shape;469;g6d18c44f75_0_1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77" name="Google Shape;47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85" name="Google Shape;485;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86fe3756a5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91" name="Google Shape;491;g86fe3756a5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0" name="Google Shape;12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800"/>
              <a:buFont typeface="Arial"/>
              <a:buNone/>
            </a:pPr>
            <a:r>
              <a:rPr b="0" i="0" lang="en-US" sz="1800" u="none" cap="none" strike="noStrike"/>
              <a:t>SCC = Strongly Connected Component</a:t>
            </a:r>
            <a:endParaRPr/>
          </a:p>
        </p:txBody>
      </p:sp>
      <p:sp>
        <p:nvSpPr>
          <p:cNvPr id="121" name="Google Shape;121;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00" name="Google Shape;50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23" name="Google Shape;523;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39" name="Google Shape;539;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46" name="Google Shape;546;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8743144143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62" name="Google Shape;562;g8743144143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874314414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87431441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8743144143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8743144143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874314414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8743144143_0_1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89" name="Google Shape;589;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773ac230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97" name="Google Shape;597;ga9773ac230_0_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6d5f7965d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d5f7965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6d5f7965da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05" name="Google Shape;605;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87641740a9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7641740a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87641740a9_0_1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a9773ac23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a9773ac230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a9773ac230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a9773ac230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a9773ac23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a9773ac230_0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901bddeb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33" name="Google Shape;733;g901bddebc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d5f7965da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d5f7965d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6d5f7965da_0_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a9773ac230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742" name="Google Shape;742;ga9773ac230_0_400: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a9773ac230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a9773ac230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a9773ac230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a9773ac230_0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7c09108a71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7c09108a7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7c09108a71_0_5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a9773ac230_0_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74" name="Google Shape;774;ga9773ac230_0_4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a9773ac230_0_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a9773ac23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a9773ac230_0_50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a9773ac230_0_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96" name="Google Shape;796;ga9773ac230_0_5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a9773ac230_0_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03" name="Google Shape;803;ga9773ac230_0_5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810" name="Google Shape;810;p71: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d5f7965d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d5f7965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6d5f7965da_0_1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9773ac230_0_6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28" name="Google Shape;828;ga9773ac230_0_6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9773ac230_0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37" name="Google Shape;837;ga9773ac230_0_6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a9773ac23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a9773ac230_0_6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9773ac230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a9773ac230_0_6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a9773ac230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a9773ac230_0_7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a9773ac230_0_7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873" name="Google Shape;873;ga9773ac230_0_709: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a9773ac230_0_7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881" name="Google Shape;881;ga9773ac230_0_716: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90196b654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90196b65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90196b6545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5" name="Google Shape;16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3" name="Google Shape;17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7" name="Google Shape;17;p2"/>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8" name="Google Shape;18;p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19" name="Google Shape;19;p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20" name="Google Shape;20;p2"/>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9" name="Google Shape;79;p11"/>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11"/>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82" name="Google Shape;82;p1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83" name="Google Shape;83;p11"/>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1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6" name="Google Shape;86;p12"/>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2000"/>
              <a:buFont typeface="Arial"/>
              <a:buNone/>
              <a:defRPr sz="2000">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87" name="Google Shape;87;p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88" name="Google Shape;88;p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89" name="Google Shape;89;p12"/>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3" name="Google Shape;23;p3"/>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25" name="Google Shape;25;p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26" name="Google Shape;26;p3"/>
          <p:cNvSpPr txBox="1"/>
          <p:nvPr>
            <p:ph idx="12" type="sldNum"/>
          </p:nvPr>
        </p:nvSpPr>
        <p:spPr>
          <a:xfrm>
            <a:off x="6926950" y="4869675"/>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3"/>
          <p:cNvSpPr txBox="1"/>
          <p:nvPr/>
        </p:nvSpPr>
        <p:spPr>
          <a:xfrm>
            <a:off x="1666800" y="4883738"/>
            <a:ext cx="5810400" cy="2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cxnSp>
        <p:nvCxnSpPr>
          <p:cNvPr id="28" name="Google Shape;28;p3"/>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1" name="Google Shape;31;p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2" name="Google Shape;32;p4"/>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4"/>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34" name="Google Shape;34;p4"/>
          <p:cNvSpPr txBox="1"/>
          <p:nvPr/>
        </p:nvSpPr>
        <p:spPr>
          <a:xfrm>
            <a:off x="1666800" y="4883738"/>
            <a:ext cx="5810400" cy="2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8" name="Google Shape;38;p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9" name="Google Shape;39;p5"/>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0" name="Google Shape;40;p5"/>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41" name="Google Shape;41;p5"/>
          <p:cNvSpPr txBox="1"/>
          <p:nvPr/>
        </p:nvSpPr>
        <p:spPr>
          <a:xfrm>
            <a:off x="1666800" y="4883738"/>
            <a:ext cx="5810400" cy="24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2" name="Shape 42"/>
        <p:cNvGrpSpPr/>
        <p:nvPr/>
      </p:nvGrpSpPr>
      <p:grpSpPr>
        <a:xfrm>
          <a:off x="0" y="0"/>
          <a:ext cx="0" cy="0"/>
          <a:chOff x="0" y="0"/>
          <a:chExt cx="0" cy="0"/>
        </a:xfrm>
      </p:grpSpPr>
      <p:sp>
        <p:nvSpPr>
          <p:cNvPr id="43" name="Google Shape;43;p6"/>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4" name="Google Shape;44;p6"/>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 name="Google Shape;45;p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6" name="Google Shape;46;p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7" name="Google Shape;47;p6"/>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8" name="Shape 48"/>
        <p:cNvGrpSpPr/>
        <p:nvPr/>
      </p:nvGrpSpPr>
      <p:grpSpPr>
        <a:xfrm>
          <a:off x="0" y="0"/>
          <a:ext cx="0" cy="0"/>
          <a:chOff x="0" y="0"/>
          <a:chExt cx="0" cy="0"/>
        </a:xfrm>
      </p:grpSpPr>
      <p:sp>
        <p:nvSpPr>
          <p:cNvPr id="49" name="Google Shape;49;p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0" name="Google Shape;50;p7"/>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2" name="Google Shape;52;p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3" name="Google Shape;53;p7"/>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6" name="Google Shape;56;p8"/>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7" name="Google Shape;57;p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8" name="Google Shape;58;p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9" name="Google Shape;59;p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60" name="Google Shape;60;p8"/>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3" name="Google Shape;63;p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Google Shape;64;p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5" name="Google Shape;65;p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66" name="Google Shape;66;p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67" name="Google Shape;67;p9"/>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 name="Shape 68"/>
        <p:cNvGrpSpPr/>
        <p:nvPr/>
      </p:nvGrpSpPr>
      <p:grpSpPr>
        <a:xfrm>
          <a:off x="0" y="0"/>
          <a:ext cx="0" cy="0"/>
          <a:chOff x="0" y="0"/>
          <a:chExt cx="0" cy="0"/>
        </a:xfrm>
      </p:grpSpPr>
      <p:sp>
        <p:nvSpPr>
          <p:cNvPr id="69" name="Google Shape;69;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0" name="Google Shape;70;p10"/>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1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72" name="Google Shape;72;p10"/>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3" name="Google Shape;73;p1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74" name="Google Shape;74;p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75" name="Google Shape;75;p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76" name="Google Shape;76;p10"/>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by-nc-sa/3.0/" TargetMode="Externa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hyperlink" Target="https://twitter.com/dataiku/status/81743506577701273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creativecommons.org/licenses/by-nc-sa/3.0/"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hyperlink" Target="http://oracleofbacon.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youtube.com/watch?v=demjTp3A55A" TargetMode="External"/><Relationship Id="rId4" Type="http://schemas.openxmlformats.org/officeDocument/2006/relationships/image" Target="../media/image21.png"/><Relationship Id="rId5" Type="http://schemas.openxmlformats.org/officeDocument/2006/relationships/image" Target="../media/image33.png"/><Relationship Id="rId6" Type="http://schemas.openxmlformats.org/officeDocument/2006/relationships/hyperlink" Target="https://cacm.acm.org/magazines/2008/7/5366-web-science/fulltex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hyperlink" Target="https://www.cs.cornell.edu/home/kleinber/networks-book/networks-book-ch13.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hyperlink" Target="https://googleblog.blogspot.com/2008/07/we-knew-web-was-big.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hyperlink" Target="https://sites.harding.edu/fmccown/pubs/lazy-preservation-dissertation.pdf" TargetMode="External"/><Relationship Id="rId5" Type="http://schemas.openxmlformats.org/officeDocument/2006/relationships/hyperlink" Target="https://en.wikipedia.org/wiki/Web_crawl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cacm.acm.org/magazines/2008/7/5366-web-science/fulltex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archive.org/details/calculatingwater118linc" TargetMode="Externa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worldwidewebsize.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creativecommons.org/licenses/by-nc-sa/3.0/"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webscience.org/wst-board-of-trustees/" TargetMode="External"/><Relationship Id="rId4" Type="http://schemas.openxmlformats.org/officeDocument/2006/relationships/image" Target="../media/image4.png"/><Relationship Id="rId5" Type="http://schemas.openxmlformats.org/officeDocument/2006/relationships/image" Target="../media/image1.jp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jpg"/><Relationship Id="rId4" Type="http://schemas.openxmlformats.org/officeDocument/2006/relationships/hyperlink" Target="http://www.internethalloffame.org/blog/2014/12/10/internet-hall-fame-news-highlight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en.wikipedia.org/wiki/Computer_network" TargetMode="External"/><Relationship Id="rId4" Type="http://schemas.openxmlformats.org/officeDocument/2006/relationships/hyperlink" Target="http://en.wikipedia.org/wiki/Internet_Protocol_Suite" TargetMode="External"/><Relationship Id="rId5" Type="http://schemas.openxmlformats.org/officeDocument/2006/relationships/hyperlink" Target="http://en.wikipedia.org/wiki/Internet" TargetMode="External"/><Relationship Id="rId6"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en.wikipedia.org/wiki/List_of_TCP_and_UDP_port_number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cs.odu.edu/~mweigle/CS455-S13/2-2-HTTP.pdf" TargetMode="Externa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hyperlink" Target="https://www.cs.odu.edu/~mweigle/CS455-S13/2-2-HTTP.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s://www.cs.odu.edu/~mweigle/CS455-S13/2-2-HTTP.pdf" TargetMode="Externa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ww.harding.edu/comp/"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eveloper.mozilla.org/en-US/docs/Web/HTTP" TargetMode="Externa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www.google.com/" TargetMode="External"/><Relationship Id="rId4" Type="http://schemas.openxmlformats.org/officeDocument/2006/relationships/hyperlink" Target="http://www.cnn.com/" TargetMode="External"/><Relationship Id="rId5" Type="http://schemas.openxmlformats.org/officeDocument/2006/relationships/hyperlink" Target="http://www.hulu.com/" TargetMode="External"/><Relationship Id="rId6" Type="http://schemas.openxmlformats.org/officeDocument/2006/relationships/hyperlink" Target="http://en.wikipedia.org/wiki/Domain_Name_Syste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www.cs.odu.edu/~mweigle/CS455-S13/2-4-DNS.pdf" TargetMode="Externa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mnot.net/blog/2014/06/07/rfc2616_is_dead" TargetMode="External"/><Relationship Id="rId4" Type="http://schemas.openxmlformats.org/officeDocument/2006/relationships/hyperlink" Target="http://www.w3.org/TR/webarch/"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0.png"/><Relationship Id="rId4" Type="http://schemas.openxmlformats.org/officeDocument/2006/relationships/hyperlink" Target="http://www.w3.org/TR/webarch/"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0.png"/><Relationship Id="rId4" Type="http://schemas.openxmlformats.org/officeDocument/2006/relationships/hyperlink" Target="http://www.w3.org/TR/webarch/"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2.png"/><Relationship Id="rId4" Type="http://schemas.openxmlformats.org/officeDocument/2006/relationships/hyperlink" Target="http://en.wikipedia.org/wiki/File:URI_Euler_Diagram_no_lone_URIs.sv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en.wikipedia.org/wiki/URI_schem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http://creativecommons.org/licenses/by-nc-sa/3.0/"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cacm.acm.org/magazines/2008/7/5366-web-science/fulltext"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curl.haxx.se/docs/manpage.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daniel.haxx.se/docs/curl-vs-wget.ht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about:blank" TargetMode="External"/><Relationship Id="rId4" Type="http://schemas.openxmlformats.org/officeDocument/2006/relationships/hyperlink" Target="about:blank" TargetMode="External"/><Relationship Id="rId5" Type="http://schemas.openxmlformats.org/officeDocument/2006/relationships/hyperlink" Target="about:blan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cacm.acm.org/magazines/2008/7/5366-web-science/fulltext"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tools.ietf.org/html/rfc7231#section-6" TargetMode="External"/><Relationship Id="rId4" Type="http://schemas.openxmlformats.org/officeDocument/2006/relationships/hyperlink" Target="https://tools.ietf.org/html/rfc7231#section-6" TargetMode="External"/><Relationship Id="rId5" Type="http://schemas.openxmlformats.org/officeDocument/2006/relationships/hyperlink" Target="https://tools.ietf.org/html/rfc7231#section-6"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cacm.acm.org/magazines/2008/7/5366-web-science/fulltex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type="ctrTitle"/>
          </p:nvPr>
        </p:nvSpPr>
        <p:spPr>
          <a:xfrm>
            <a:off x="685800" y="376350"/>
            <a:ext cx="7772400" cy="198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 </a:t>
            </a:r>
            <a:endParaRPr b="1" i="0" sz="4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4400"/>
              <a:buFont typeface="Calibri"/>
              <a:buNone/>
            </a:pPr>
            <a:r>
              <a:rPr b="1" lang="en-US" sz="4000"/>
              <a:t>Web Science </a:t>
            </a:r>
            <a:r>
              <a:rPr b="1" lang="en-US" sz="4000"/>
              <a:t>and Web Architecture</a:t>
            </a:r>
            <a:endParaRPr b="1" sz="4000"/>
          </a:p>
          <a:p>
            <a:pPr indent="0" lvl="0" marL="0" rtl="0" algn="ctr">
              <a:spcBef>
                <a:spcPts val="0"/>
              </a:spcBef>
              <a:spcAft>
                <a:spcPts val="0"/>
              </a:spcAft>
              <a:buClr>
                <a:schemeClr val="dk1"/>
              </a:buClr>
              <a:buSzPts val="4400"/>
              <a:buFont typeface="Calibri"/>
              <a:buNone/>
            </a:pPr>
            <a:r>
              <a:rPr lang="en-US" sz="3600"/>
              <a:t>(Part 1 - Intro to Web Science)</a:t>
            </a:r>
            <a:endParaRPr b="1"/>
          </a:p>
        </p:txBody>
      </p:sp>
      <p:sp>
        <p:nvSpPr>
          <p:cNvPr id="95" name="Google Shape;95;p13"/>
          <p:cNvSpPr txBox="1"/>
          <p:nvPr/>
        </p:nvSpPr>
        <p:spPr>
          <a:xfrm>
            <a:off x="1371600" y="2394300"/>
            <a:ext cx="6400800" cy="1307700"/>
          </a:xfrm>
          <a:prstGeom prst="rect">
            <a:avLst/>
          </a:prstGeom>
          <a:noFill/>
          <a:ln>
            <a:noFill/>
          </a:ln>
        </p:spPr>
        <p:txBody>
          <a:bodyPr anchorCtr="0" anchor="t" bIns="45700" lIns="91425" spcFirstLastPara="1" rIns="91425" wrap="square" tIns="45700">
            <a:noAutofit/>
          </a:bodyPr>
          <a:lstStyle/>
          <a:p>
            <a:pPr indent="0" lvl="0" marL="0" rtl="0" algn="ctr">
              <a:spcBef>
                <a:spcPts val="640"/>
              </a:spcBef>
              <a:spcAft>
                <a:spcPts val="0"/>
              </a:spcAft>
              <a:buNone/>
            </a:pPr>
            <a:r>
              <a:rPr lang="en-US" sz="3200">
                <a:solidFill>
                  <a:srgbClr val="404040"/>
                </a:solidFill>
                <a:latin typeface="Calibri"/>
                <a:ea typeface="Calibri"/>
                <a:cs typeface="Calibri"/>
                <a:sym typeface="Calibri"/>
              </a:rPr>
              <a:t>CS 432/532</a:t>
            </a:r>
            <a:endParaRPr sz="3200">
              <a:solidFill>
                <a:srgbClr val="404040"/>
              </a:solidFill>
              <a:latin typeface="Calibri"/>
              <a:ea typeface="Calibri"/>
              <a:cs typeface="Calibri"/>
              <a:sym typeface="Calibri"/>
            </a:endParaRPr>
          </a:p>
          <a:p>
            <a:pPr indent="0" lvl="0" marL="0" rtl="0" algn="ctr">
              <a:spcBef>
                <a:spcPts val="640"/>
              </a:spcBef>
              <a:spcAft>
                <a:spcPts val="0"/>
              </a:spcAft>
              <a:buNone/>
            </a:pPr>
            <a:r>
              <a:rPr lang="en-US" sz="3200">
                <a:solidFill>
                  <a:srgbClr val="404040"/>
                </a:solidFill>
                <a:latin typeface="Calibri"/>
                <a:ea typeface="Calibri"/>
                <a:cs typeface="Calibri"/>
                <a:sym typeface="Calibri"/>
              </a:rPr>
              <a:t>Old Dominion University</a:t>
            </a:r>
            <a:endParaRPr sz="3200">
              <a:solidFill>
                <a:srgbClr val="888888"/>
              </a:solidFill>
              <a:latin typeface="Calibri"/>
              <a:ea typeface="Calibri"/>
              <a:cs typeface="Calibri"/>
              <a:sym typeface="Calibri"/>
            </a:endParaRPr>
          </a:p>
        </p:txBody>
      </p:sp>
      <p:sp>
        <p:nvSpPr>
          <p:cNvPr id="96" name="Google Shape;96;p13"/>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i="0" lang="en-US" sz="1500" u="none" cap="none" strike="noStrike">
                <a:solidFill>
                  <a:srgbClr val="000000"/>
                </a:solidFill>
                <a:latin typeface="Calibri"/>
                <a:ea typeface="Calibri"/>
                <a:cs typeface="Calibri"/>
                <a:sym typeface="Calibri"/>
              </a:rPr>
              <a:t>This work is licensed under a </a:t>
            </a:r>
            <a:r>
              <a:rPr i="0" lang="en-US" sz="1500" u="sng" cap="none" strike="noStrike">
                <a:solidFill>
                  <a:srgbClr val="0000FF"/>
                </a:solidFill>
                <a:latin typeface="Calibri"/>
                <a:ea typeface="Calibri"/>
                <a:cs typeface="Calibri"/>
                <a:sym typeface="Calibri"/>
                <a:hlinkClick r:id="rId3">
                  <a:extLst>
                    <a:ext uri="{A12FA001-AC4F-418D-AE19-62706E023703}">
                      <ahyp:hlinkClr val="tx"/>
                    </a:ext>
                  </a:extLst>
                </a:hlinkClick>
              </a:rPr>
              <a:t>Creative Commons Attribution-NonCommercial-ShareAlike 3.0 Unported License</a:t>
            </a:r>
            <a:endParaRPr sz="1100">
              <a:latin typeface="Calibri"/>
              <a:ea typeface="Calibri"/>
              <a:cs typeface="Calibri"/>
              <a:sym typeface="Calibri"/>
            </a:endParaRPr>
          </a:p>
        </p:txBody>
      </p:sp>
      <p:pic>
        <p:nvPicPr>
          <p:cNvPr descr="Creative Commons License" id="97" name="Google Shape;97;p13"/>
          <p:cNvPicPr preferRelativeResize="0"/>
          <p:nvPr/>
        </p:nvPicPr>
        <p:blipFill rotWithShape="1">
          <a:blip r:embed="rId4">
            <a:alphaModFix/>
          </a:blip>
          <a:srcRect b="0" l="0" r="0" t="0"/>
          <a:stretch/>
        </p:blipFill>
        <p:spPr>
          <a:xfrm>
            <a:off x="4152900" y="4381500"/>
            <a:ext cx="628650" cy="221456"/>
          </a:xfrm>
          <a:prstGeom prst="rect">
            <a:avLst/>
          </a:prstGeom>
          <a:noFill/>
          <a:ln>
            <a:noFill/>
          </a:ln>
        </p:spPr>
      </p:pic>
      <p:sp>
        <p:nvSpPr>
          <p:cNvPr id="98" name="Google Shape;98;p13"/>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4580425" y="205969"/>
            <a:ext cx="4480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US"/>
              <a:t>Web science </a:t>
            </a:r>
            <a:r>
              <a:rPr i="1" lang="en-US"/>
              <a:t>is</a:t>
            </a:r>
            <a:r>
              <a:rPr lang="en-US"/>
              <a:t> data science.</a:t>
            </a:r>
            <a:endParaRPr/>
          </a:p>
        </p:txBody>
      </p:sp>
      <p:pic>
        <p:nvPicPr>
          <p:cNvPr descr="An infographic showing how modern data scientists require interdisciplinary skills.&#10;data-scientist.jpeg" id="184" name="Google Shape;184;p22" title="Data Scientist Infographic"/>
          <p:cNvPicPr preferRelativeResize="0"/>
          <p:nvPr/>
        </p:nvPicPr>
        <p:blipFill rotWithShape="1">
          <a:blip r:embed="rId3">
            <a:alphaModFix/>
          </a:blip>
          <a:srcRect b="0" l="0" r="0" t="0"/>
          <a:stretch/>
        </p:blipFill>
        <p:spPr>
          <a:xfrm>
            <a:off x="66050" y="47081"/>
            <a:ext cx="3404835" cy="4822595"/>
          </a:xfrm>
          <a:prstGeom prst="rect">
            <a:avLst/>
          </a:prstGeom>
          <a:noFill/>
          <a:ln cap="flat" cmpd="sng" w="9525">
            <a:solidFill>
              <a:srgbClr val="000000"/>
            </a:solidFill>
            <a:prstDash val="solid"/>
            <a:round/>
            <a:headEnd len="sm" w="sm" type="none"/>
            <a:tailEnd len="sm" w="sm" type="none"/>
          </a:ln>
        </p:spPr>
      </p:pic>
      <p:sp>
        <p:nvSpPr>
          <p:cNvPr id="185" name="Google Shape;185;p22"/>
          <p:cNvSpPr txBox="1"/>
          <p:nvPr/>
        </p:nvSpPr>
        <p:spPr>
          <a:xfrm>
            <a:off x="3731225" y="4392125"/>
            <a:ext cx="5187000" cy="41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300">
                <a:latin typeface="Calibri"/>
                <a:ea typeface="Calibri"/>
                <a:cs typeface="Calibri"/>
                <a:sym typeface="Calibri"/>
              </a:rPr>
              <a:t>Image source: </a:t>
            </a:r>
            <a:r>
              <a:rPr lang="en-US" sz="1300" u="sng">
                <a:solidFill>
                  <a:schemeClr val="hlink"/>
                </a:solidFill>
                <a:latin typeface="Calibri"/>
                <a:ea typeface="Calibri"/>
                <a:cs typeface="Calibri"/>
                <a:sym typeface="Calibri"/>
                <a:hlinkClick r:id="rId4"/>
              </a:rPr>
              <a:t>Dataiku on Twitter: "The Definitive Q&amp;A for Aspiring #DataScientists… "</a:t>
            </a:r>
            <a:r>
              <a:rPr i="0" lang="en-US" sz="1300" u="none" cap="none" strike="noStrike">
                <a:solidFill>
                  <a:schemeClr val="dk1"/>
                </a:solidFill>
                <a:latin typeface="Calibri"/>
                <a:ea typeface="Calibri"/>
                <a:cs typeface="Calibri"/>
                <a:sym typeface="Calibri"/>
              </a:rPr>
              <a:t> </a:t>
            </a:r>
            <a:endParaRPr sz="1300">
              <a:latin typeface="Calibri"/>
              <a:ea typeface="Calibri"/>
              <a:cs typeface="Calibri"/>
              <a:sym typeface="Calibri"/>
            </a:endParaRPr>
          </a:p>
        </p:txBody>
      </p:sp>
      <p:sp>
        <p:nvSpPr>
          <p:cNvPr id="186" name="Google Shape;186;p22"/>
          <p:cNvSpPr txBox="1"/>
          <p:nvPr/>
        </p:nvSpPr>
        <p:spPr>
          <a:xfrm>
            <a:off x="5115025" y="1539525"/>
            <a:ext cx="3571800" cy="123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i="0" lang="en-US" sz="2900" u="none" cap="none" strike="noStrike">
                <a:solidFill>
                  <a:schemeClr val="dk1"/>
                </a:solidFill>
                <a:latin typeface="Calibri"/>
                <a:ea typeface="Calibri"/>
                <a:cs typeface="Calibri"/>
                <a:sym typeface="Calibri"/>
              </a:rPr>
              <a:t>If you want a job as a “data scientist”,</a:t>
            </a:r>
            <a:r>
              <a:rPr lang="en-US" sz="2900">
                <a:latin typeface="Calibri"/>
                <a:ea typeface="Calibri"/>
                <a:cs typeface="Calibri"/>
                <a:sym typeface="Calibri"/>
              </a:rPr>
              <a:t> </a:t>
            </a:r>
            <a:r>
              <a:rPr i="0" lang="en-US" sz="2900" u="none" cap="none" strike="noStrike">
                <a:solidFill>
                  <a:schemeClr val="dk1"/>
                </a:solidFill>
                <a:latin typeface="Calibri"/>
                <a:ea typeface="Calibri"/>
                <a:cs typeface="Calibri"/>
                <a:sym typeface="Calibri"/>
              </a:rPr>
              <a:t>this class will prepare you.</a:t>
            </a:r>
            <a:endParaRPr sz="2900">
              <a:latin typeface="Calibri"/>
              <a:ea typeface="Calibri"/>
              <a:cs typeface="Calibri"/>
              <a:sym typeface="Calibri"/>
            </a:endParaRPr>
          </a:p>
        </p:txBody>
      </p:sp>
      <p:sp>
        <p:nvSpPr>
          <p:cNvPr id="187" name="Google Shape;187;p2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Some questions of study:  </a:t>
            </a:r>
            <a:endParaRPr/>
          </a:p>
        </p:txBody>
      </p:sp>
      <p:sp>
        <p:nvSpPr>
          <p:cNvPr id="193" name="Google Shape;193;p23"/>
          <p:cNvSpPr txBox="1"/>
          <p:nvPr>
            <p:ph idx="1" type="body"/>
          </p:nvPr>
        </p:nvSpPr>
        <p:spPr>
          <a:xfrm>
            <a:off x="457200" y="1200150"/>
            <a:ext cx="8229600" cy="36270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80000"/>
              </a:lnSpc>
              <a:spcBef>
                <a:spcPts val="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How is the Web </a:t>
            </a:r>
            <a:r>
              <a:rPr b="1" i="0" lang="en-US" sz="2100" u="none">
                <a:solidFill>
                  <a:schemeClr val="dk1"/>
                </a:solidFill>
                <a:latin typeface="Calibri"/>
                <a:ea typeface="Calibri"/>
                <a:cs typeface="Calibri"/>
                <a:sym typeface="Calibri"/>
              </a:rPr>
              <a:t>structured</a:t>
            </a:r>
            <a:r>
              <a:rPr b="0" i="0" lang="en-US" sz="2100" u="none">
                <a:solidFill>
                  <a:schemeClr val="dk1"/>
                </a:solidFill>
                <a:latin typeface="Calibri"/>
                <a:ea typeface="Calibri"/>
                <a:cs typeface="Calibri"/>
                <a:sym typeface="Calibri"/>
              </a:rPr>
              <a:t>?  What is its </a:t>
            </a:r>
            <a:r>
              <a:rPr b="1" i="0" lang="en-US" sz="2100" u="none">
                <a:solidFill>
                  <a:schemeClr val="dk1"/>
                </a:solidFill>
                <a:latin typeface="Calibri"/>
                <a:ea typeface="Calibri"/>
                <a:cs typeface="Calibri"/>
                <a:sym typeface="Calibri"/>
              </a:rPr>
              <a:t>size</a:t>
            </a:r>
            <a:r>
              <a:rPr b="0" i="0" lang="en-US" sz="2100" u="none">
                <a:solidFill>
                  <a:schemeClr val="dk1"/>
                </a:solidFill>
                <a:latin typeface="Calibri"/>
                <a:ea typeface="Calibri"/>
                <a:cs typeface="Calibri"/>
                <a:sym typeface="Calibri"/>
              </a:rPr>
              <a:t>?</a:t>
            </a:r>
            <a:endParaRPr sz="2800"/>
          </a:p>
          <a:p>
            <a:pPr indent="-317500" lvl="0" marL="342900" marR="0" rtl="0" algn="l">
              <a:lnSpc>
                <a:spcPct val="80000"/>
              </a:lnSpc>
              <a:spcBef>
                <a:spcPts val="5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How can </a:t>
            </a:r>
            <a:r>
              <a:rPr b="1" i="0" lang="en-US" sz="2100" u="none">
                <a:solidFill>
                  <a:schemeClr val="dk1"/>
                </a:solidFill>
                <a:latin typeface="Calibri"/>
                <a:ea typeface="Calibri"/>
                <a:cs typeface="Calibri"/>
                <a:sym typeface="Calibri"/>
              </a:rPr>
              <a:t>unstructured</a:t>
            </a:r>
            <a:r>
              <a:rPr b="0" i="0" lang="en-US" sz="2100" u="none">
                <a:solidFill>
                  <a:schemeClr val="dk1"/>
                </a:solidFill>
                <a:latin typeface="Calibri"/>
                <a:ea typeface="Calibri"/>
                <a:cs typeface="Calibri"/>
                <a:sym typeface="Calibri"/>
              </a:rPr>
              <a:t> </a:t>
            </a:r>
            <a:r>
              <a:rPr b="1" i="0" lang="en-US" sz="2100" u="none">
                <a:solidFill>
                  <a:schemeClr val="dk1"/>
                </a:solidFill>
                <a:latin typeface="Calibri"/>
                <a:ea typeface="Calibri"/>
                <a:cs typeface="Calibri"/>
                <a:sym typeface="Calibri"/>
              </a:rPr>
              <a:t>data</a:t>
            </a:r>
            <a:r>
              <a:rPr b="0" i="0" lang="en-US" sz="2100" u="none">
                <a:solidFill>
                  <a:schemeClr val="dk1"/>
                </a:solidFill>
                <a:latin typeface="Calibri"/>
                <a:ea typeface="Calibri"/>
                <a:cs typeface="Calibri"/>
                <a:sym typeface="Calibri"/>
              </a:rPr>
              <a:t> mined from the Web be combined in meaningful ways?</a:t>
            </a:r>
            <a:endParaRPr sz="2800"/>
          </a:p>
          <a:p>
            <a:pPr indent="-317500" lvl="0" marL="342900" marR="0" rtl="0" algn="l">
              <a:lnSpc>
                <a:spcPct val="80000"/>
              </a:lnSpc>
              <a:spcBef>
                <a:spcPts val="5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How does </a:t>
            </a:r>
            <a:r>
              <a:rPr b="1" i="0" lang="en-US" sz="2100" u="none">
                <a:solidFill>
                  <a:schemeClr val="dk1"/>
                </a:solidFill>
                <a:latin typeface="Calibri"/>
                <a:ea typeface="Calibri"/>
                <a:cs typeface="Calibri"/>
                <a:sym typeface="Calibri"/>
              </a:rPr>
              <a:t>information/misinformation</a:t>
            </a:r>
            <a:r>
              <a:rPr b="0" i="0" lang="en-US" sz="2100" u="none">
                <a:solidFill>
                  <a:schemeClr val="dk1"/>
                </a:solidFill>
                <a:latin typeface="Calibri"/>
                <a:ea typeface="Calibri"/>
                <a:cs typeface="Calibri"/>
                <a:sym typeface="Calibri"/>
              </a:rPr>
              <a:t> spread on the Web?  How can we discover its </a:t>
            </a:r>
            <a:r>
              <a:rPr b="1" i="0" lang="en-US" sz="2100" u="none">
                <a:solidFill>
                  <a:schemeClr val="dk1"/>
                </a:solidFill>
                <a:latin typeface="Calibri"/>
                <a:ea typeface="Calibri"/>
                <a:cs typeface="Calibri"/>
                <a:sym typeface="Calibri"/>
              </a:rPr>
              <a:t>origin</a:t>
            </a:r>
            <a:r>
              <a:rPr b="0" i="0" lang="en-US" sz="2100" u="none">
                <a:solidFill>
                  <a:schemeClr val="dk1"/>
                </a:solidFill>
                <a:latin typeface="Calibri"/>
                <a:ea typeface="Calibri"/>
                <a:cs typeface="Calibri"/>
                <a:sym typeface="Calibri"/>
              </a:rPr>
              <a:t>?</a:t>
            </a:r>
            <a:endParaRPr sz="2800"/>
          </a:p>
          <a:p>
            <a:pPr indent="-317500" lvl="0" marL="342900" marR="0" rtl="0" algn="l">
              <a:lnSpc>
                <a:spcPct val="80000"/>
              </a:lnSpc>
              <a:spcBef>
                <a:spcPts val="5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How can the Web used to effectively harness the </a:t>
            </a:r>
            <a:r>
              <a:rPr b="1" i="0" lang="en-US" sz="2100" u="none">
                <a:solidFill>
                  <a:schemeClr val="dk1"/>
                </a:solidFill>
                <a:latin typeface="Calibri"/>
                <a:ea typeface="Calibri"/>
                <a:cs typeface="Calibri"/>
                <a:sym typeface="Calibri"/>
              </a:rPr>
              <a:t>collective intelligence</a:t>
            </a:r>
            <a:r>
              <a:rPr b="0" i="0" lang="en-US" sz="2100" u="none">
                <a:solidFill>
                  <a:schemeClr val="dk1"/>
                </a:solidFill>
                <a:latin typeface="Calibri"/>
                <a:ea typeface="Calibri"/>
                <a:cs typeface="Calibri"/>
                <a:sym typeface="Calibri"/>
              </a:rPr>
              <a:t> of its users?</a:t>
            </a:r>
            <a:endParaRPr sz="2800"/>
          </a:p>
          <a:p>
            <a:pPr indent="-317500" lvl="0" marL="342900" marR="0" rtl="0" algn="l">
              <a:lnSpc>
                <a:spcPct val="80000"/>
              </a:lnSpc>
              <a:spcBef>
                <a:spcPts val="5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How can </a:t>
            </a:r>
            <a:r>
              <a:rPr b="1" i="0" lang="en-US" sz="2100" u="none">
                <a:solidFill>
                  <a:schemeClr val="dk1"/>
                </a:solidFill>
                <a:latin typeface="Calibri"/>
                <a:ea typeface="Calibri"/>
                <a:cs typeface="Calibri"/>
                <a:sym typeface="Calibri"/>
              </a:rPr>
              <a:t>trust</a:t>
            </a:r>
            <a:r>
              <a:rPr b="0" i="0" lang="en-US" sz="2100" u="none">
                <a:solidFill>
                  <a:schemeClr val="dk1"/>
                </a:solidFill>
                <a:latin typeface="Calibri"/>
                <a:ea typeface="Calibri"/>
                <a:cs typeface="Calibri"/>
                <a:sym typeface="Calibri"/>
              </a:rPr>
              <a:t> be measured on the Web?</a:t>
            </a:r>
            <a:endParaRPr sz="2800"/>
          </a:p>
          <a:p>
            <a:pPr indent="-317500" lvl="0" marL="342900" marR="0" rtl="0" algn="l">
              <a:lnSpc>
                <a:spcPct val="80000"/>
              </a:lnSpc>
              <a:spcBef>
                <a:spcPts val="5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How can </a:t>
            </a:r>
            <a:r>
              <a:rPr b="1" i="0" lang="en-US" sz="2100" u="none">
                <a:solidFill>
                  <a:schemeClr val="dk1"/>
                </a:solidFill>
                <a:latin typeface="Calibri"/>
                <a:ea typeface="Calibri"/>
                <a:cs typeface="Calibri"/>
                <a:sym typeface="Calibri"/>
              </a:rPr>
              <a:t>privacy</a:t>
            </a:r>
            <a:r>
              <a:rPr b="0" i="0" lang="en-US" sz="2100" u="none">
                <a:solidFill>
                  <a:schemeClr val="dk1"/>
                </a:solidFill>
                <a:latin typeface="Calibri"/>
                <a:ea typeface="Calibri"/>
                <a:cs typeface="Calibri"/>
                <a:sym typeface="Calibri"/>
              </a:rPr>
              <a:t> be maintained on the Web?</a:t>
            </a:r>
            <a:endParaRPr sz="2800"/>
          </a:p>
          <a:p>
            <a:pPr indent="-317500" lvl="0" marL="342900" marR="0" rtl="0" algn="l">
              <a:lnSpc>
                <a:spcPct val="80000"/>
              </a:lnSpc>
              <a:spcBef>
                <a:spcPts val="5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What do events gathered from </a:t>
            </a:r>
            <a:r>
              <a:rPr b="1" i="0" lang="en-US" sz="2100" u="none">
                <a:solidFill>
                  <a:schemeClr val="dk1"/>
                </a:solidFill>
                <a:latin typeface="Calibri"/>
                <a:ea typeface="Calibri"/>
                <a:cs typeface="Calibri"/>
                <a:sym typeface="Calibri"/>
              </a:rPr>
              <a:t>online social networks </a:t>
            </a:r>
            <a:r>
              <a:rPr b="0" i="0" lang="en-US" sz="2100" u="none">
                <a:solidFill>
                  <a:schemeClr val="dk1"/>
                </a:solidFill>
                <a:latin typeface="Calibri"/>
                <a:ea typeface="Calibri"/>
                <a:cs typeface="Calibri"/>
                <a:sym typeface="Calibri"/>
              </a:rPr>
              <a:t>tell us about the human condition?</a:t>
            </a:r>
            <a:endParaRPr sz="2800"/>
          </a:p>
          <a:p>
            <a:pPr indent="-317500" lvl="0" marL="342900" marR="0" rtl="0" algn="l">
              <a:lnSpc>
                <a:spcPct val="80000"/>
              </a:lnSpc>
              <a:spcBef>
                <a:spcPts val="5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Has the Web changed how humans </a:t>
            </a:r>
            <a:r>
              <a:rPr b="1" i="0" lang="en-US" sz="2100" u="none">
                <a:solidFill>
                  <a:schemeClr val="dk1"/>
                </a:solidFill>
                <a:latin typeface="Calibri"/>
                <a:ea typeface="Calibri"/>
                <a:cs typeface="Calibri"/>
                <a:sym typeface="Calibri"/>
              </a:rPr>
              <a:t>think</a:t>
            </a:r>
            <a:r>
              <a:rPr b="0" i="0" lang="en-US" sz="2100" u="none">
                <a:solidFill>
                  <a:schemeClr val="dk1"/>
                </a:solidFill>
                <a:latin typeface="Calibri"/>
                <a:ea typeface="Calibri"/>
                <a:cs typeface="Calibri"/>
                <a:sym typeface="Calibri"/>
              </a:rPr>
              <a:t>?</a:t>
            </a:r>
            <a:endParaRPr sz="2800"/>
          </a:p>
          <a:p>
            <a:pPr indent="-184150" lvl="0" marL="342900" marR="0" rtl="0" algn="l">
              <a:spcBef>
                <a:spcPts val="500"/>
              </a:spcBef>
              <a:spcAft>
                <a:spcPts val="0"/>
              </a:spcAft>
              <a:buClr>
                <a:schemeClr val="dk1"/>
              </a:buClr>
              <a:buSzPts val="2500"/>
              <a:buFont typeface="Arial"/>
              <a:buNone/>
            </a:pPr>
            <a:r>
              <a:t/>
            </a:r>
            <a:endParaRPr b="0" i="0" sz="2100" u="none">
              <a:solidFill>
                <a:schemeClr val="dk1"/>
              </a:solidFill>
              <a:latin typeface="Calibri"/>
              <a:ea typeface="Calibri"/>
              <a:cs typeface="Calibri"/>
              <a:sym typeface="Calibri"/>
            </a:endParaRPr>
          </a:p>
        </p:txBody>
      </p:sp>
      <p:sp>
        <p:nvSpPr>
          <p:cNvPr id="194" name="Google Shape;194;p23"/>
          <p:cNvSpPr/>
          <p:nvPr/>
        </p:nvSpPr>
        <p:spPr>
          <a:xfrm>
            <a:off x="457200" y="1200150"/>
            <a:ext cx="6019800" cy="342900"/>
          </a:xfrm>
          <a:prstGeom prst="roundRect">
            <a:avLst>
              <a:gd fmla="val 16667" name="adj"/>
            </a:avLst>
          </a:prstGeom>
          <a:no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95" name="Google Shape;195;p23"/>
          <p:cNvSpPr/>
          <p:nvPr/>
        </p:nvSpPr>
        <p:spPr>
          <a:xfrm>
            <a:off x="3055900" y="2695875"/>
            <a:ext cx="5562600" cy="1257300"/>
          </a:xfrm>
          <a:prstGeom prst="wedgeRoundRectCallout">
            <a:avLst>
              <a:gd fmla="val 49986" name="adj1"/>
              <a:gd fmla="val -21612" name="adj2"/>
              <a:gd fmla="val 0" name="adj3"/>
            </a:avLst>
          </a:prstGeom>
          <a:solidFill>
            <a:schemeClr val="lt1"/>
          </a:solidFill>
          <a:ln cap="flat" cmpd="sng" w="25400">
            <a:solidFill>
              <a:srgbClr val="385D8A"/>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Why is this important? </a:t>
            </a:r>
            <a:br>
              <a:rPr b="0" i="0" lang="en-US" sz="2800" u="none">
                <a:solidFill>
                  <a:schemeClr val="dk1"/>
                </a:solidFill>
                <a:latin typeface="Calibri"/>
                <a:ea typeface="Calibri"/>
                <a:cs typeface="Calibri"/>
                <a:sym typeface="Calibri"/>
              </a:rPr>
            </a:br>
            <a:r>
              <a:rPr b="0" i="0" lang="en-US" sz="2800" u="none">
                <a:solidFill>
                  <a:schemeClr val="dk1"/>
                </a:solidFill>
                <a:latin typeface="Calibri"/>
                <a:ea typeface="Calibri"/>
                <a:cs typeface="Calibri"/>
                <a:sym typeface="Calibri"/>
              </a:rPr>
              <a:t>Huge implications for web search!</a:t>
            </a:r>
            <a:endParaRPr/>
          </a:p>
        </p:txBody>
      </p:sp>
      <p:sp>
        <p:nvSpPr>
          <p:cNvPr id="196" name="Google Shape;196;p2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ctrTitle"/>
          </p:nvPr>
        </p:nvSpPr>
        <p:spPr>
          <a:xfrm>
            <a:off x="685800" y="376350"/>
            <a:ext cx="7772400" cy="198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 </a:t>
            </a:r>
            <a:endParaRPr b="1" i="0" sz="4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4400"/>
              <a:buFont typeface="Calibri"/>
              <a:buNone/>
            </a:pPr>
            <a:r>
              <a:rPr b="1" lang="en-US" sz="4000"/>
              <a:t>Web Science and Web Architecture</a:t>
            </a:r>
            <a:endParaRPr b="1" sz="4000"/>
          </a:p>
          <a:p>
            <a:pPr indent="0" lvl="0" marL="0" rtl="0" algn="ctr">
              <a:spcBef>
                <a:spcPts val="0"/>
              </a:spcBef>
              <a:spcAft>
                <a:spcPts val="0"/>
              </a:spcAft>
              <a:buClr>
                <a:schemeClr val="dk1"/>
              </a:buClr>
              <a:buSzPts val="4400"/>
              <a:buFont typeface="Calibri"/>
              <a:buNone/>
            </a:pPr>
            <a:r>
              <a:rPr lang="en-US" sz="3600"/>
              <a:t>(Part 2 - Structure and Size of the Web)</a:t>
            </a:r>
            <a:endParaRPr b="1"/>
          </a:p>
        </p:txBody>
      </p:sp>
      <p:sp>
        <p:nvSpPr>
          <p:cNvPr id="202" name="Google Shape;202;p24"/>
          <p:cNvSpPr txBox="1"/>
          <p:nvPr/>
        </p:nvSpPr>
        <p:spPr>
          <a:xfrm>
            <a:off x="1371600" y="2394300"/>
            <a:ext cx="6400800" cy="1307700"/>
          </a:xfrm>
          <a:prstGeom prst="rect">
            <a:avLst/>
          </a:prstGeom>
          <a:noFill/>
          <a:ln>
            <a:noFill/>
          </a:ln>
        </p:spPr>
        <p:txBody>
          <a:bodyPr anchorCtr="0" anchor="t" bIns="45700" lIns="91425" spcFirstLastPara="1" rIns="91425" wrap="square" tIns="45700">
            <a:noAutofit/>
          </a:bodyPr>
          <a:lstStyle/>
          <a:p>
            <a:pPr indent="0" lvl="0" marL="0" rtl="0" algn="ctr">
              <a:spcBef>
                <a:spcPts val="640"/>
              </a:spcBef>
              <a:spcAft>
                <a:spcPts val="0"/>
              </a:spcAft>
              <a:buNone/>
            </a:pPr>
            <a:r>
              <a:rPr lang="en-US" sz="3200">
                <a:solidFill>
                  <a:srgbClr val="404040"/>
                </a:solidFill>
                <a:latin typeface="Calibri"/>
                <a:ea typeface="Calibri"/>
                <a:cs typeface="Calibri"/>
                <a:sym typeface="Calibri"/>
              </a:rPr>
              <a:t>CS 432/532</a:t>
            </a:r>
            <a:endParaRPr sz="3200">
              <a:solidFill>
                <a:srgbClr val="404040"/>
              </a:solidFill>
              <a:latin typeface="Calibri"/>
              <a:ea typeface="Calibri"/>
              <a:cs typeface="Calibri"/>
              <a:sym typeface="Calibri"/>
            </a:endParaRPr>
          </a:p>
          <a:p>
            <a:pPr indent="0" lvl="0" marL="0" rtl="0" algn="ctr">
              <a:spcBef>
                <a:spcPts val="640"/>
              </a:spcBef>
              <a:spcAft>
                <a:spcPts val="0"/>
              </a:spcAft>
              <a:buNone/>
            </a:pPr>
            <a:r>
              <a:rPr lang="en-US" sz="3200">
                <a:solidFill>
                  <a:srgbClr val="404040"/>
                </a:solidFill>
                <a:latin typeface="Calibri"/>
                <a:ea typeface="Calibri"/>
                <a:cs typeface="Calibri"/>
                <a:sym typeface="Calibri"/>
              </a:rPr>
              <a:t>Old Dominion University</a:t>
            </a:r>
            <a:endParaRPr sz="3200">
              <a:solidFill>
                <a:srgbClr val="888888"/>
              </a:solidFill>
              <a:latin typeface="Calibri"/>
              <a:ea typeface="Calibri"/>
              <a:cs typeface="Calibri"/>
              <a:sym typeface="Calibri"/>
            </a:endParaRPr>
          </a:p>
        </p:txBody>
      </p:sp>
      <p:sp>
        <p:nvSpPr>
          <p:cNvPr id="203" name="Google Shape;203;p24"/>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i="0" lang="en-US" sz="1500" u="none" cap="none" strike="noStrike">
                <a:solidFill>
                  <a:srgbClr val="000000"/>
                </a:solidFill>
                <a:latin typeface="Calibri"/>
                <a:ea typeface="Calibri"/>
                <a:cs typeface="Calibri"/>
                <a:sym typeface="Calibri"/>
              </a:rPr>
              <a:t>This work is licensed under a </a:t>
            </a:r>
            <a:r>
              <a:rPr i="0" lang="en-US" sz="1500" u="sng" cap="none" strike="noStrike">
                <a:solidFill>
                  <a:srgbClr val="0000FF"/>
                </a:solidFill>
                <a:latin typeface="Calibri"/>
                <a:ea typeface="Calibri"/>
                <a:cs typeface="Calibri"/>
                <a:sym typeface="Calibri"/>
                <a:hlinkClick r:id="rId3">
                  <a:extLst>
                    <a:ext uri="{A12FA001-AC4F-418D-AE19-62706E023703}">
                      <ahyp:hlinkClr val="tx"/>
                    </a:ext>
                  </a:extLst>
                </a:hlinkClick>
              </a:rPr>
              <a:t>Creative Commons Attribution-NonCommercial-ShareAlike 3.0 Unported License</a:t>
            </a:r>
            <a:endParaRPr sz="1100">
              <a:latin typeface="Calibri"/>
              <a:ea typeface="Calibri"/>
              <a:cs typeface="Calibri"/>
              <a:sym typeface="Calibri"/>
            </a:endParaRPr>
          </a:p>
        </p:txBody>
      </p:sp>
      <p:pic>
        <p:nvPicPr>
          <p:cNvPr descr="Creative Commons License" id="204" name="Google Shape;204;p24"/>
          <p:cNvPicPr preferRelativeResize="0"/>
          <p:nvPr/>
        </p:nvPicPr>
        <p:blipFill rotWithShape="1">
          <a:blip r:embed="rId4">
            <a:alphaModFix/>
          </a:blip>
          <a:srcRect b="0" l="0" r="0" t="0"/>
          <a:stretch/>
        </p:blipFill>
        <p:spPr>
          <a:xfrm>
            <a:off x="4152900" y="4381500"/>
            <a:ext cx="628650" cy="221456"/>
          </a:xfrm>
          <a:prstGeom prst="rect">
            <a:avLst/>
          </a:prstGeom>
          <a:noFill/>
          <a:ln>
            <a:noFill/>
          </a:ln>
        </p:spPr>
      </p:pic>
      <p:sp>
        <p:nvSpPr>
          <p:cNvPr id="205" name="Google Shape;205;p24"/>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How is the Web structured?</a:t>
            </a:r>
            <a:endParaRPr/>
          </a:p>
        </p:txBody>
      </p:sp>
      <p:pic>
        <p:nvPicPr>
          <p:cNvPr descr="The Home page for CNN's website, showing the most relevant news for the time." id="211" name="Google Shape;211;p25" title="CNN News Page"/>
          <p:cNvPicPr preferRelativeResize="0"/>
          <p:nvPr/>
        </p:nvPicPr>
        <p:blipFill rotWithShape="1">
          <a:blip r:embed="rId3">
            <a:alphaModFix/>
          </a:blip>
          <a:srcRect b="0" l="0" r="0" t="0"/>
          <a:stretch/>
        </p:blipFill>
        <p:spPr>
          <a:xfrm>
            <a:off x="990600" y="1314450"/>
            <a:ext cx="2171700" cy="1740469"/>
          </a:xfrm>
          <a:prstGeom prst="rect">
            <a:avLst/>
          </a:prstGeom>
          <a:noFill/>
          <a:ln>
            <a:noFill/>
          </a:ln>
        </p:spPr>
      </p:pic>
      <p:pic>
        <p:nvPicPr>
          <p:cNvPr descr="The CNN News Tech Webpage, displaying the most relevant news relating to technology." id="212" name="Google Shape;212;p25" title="CNN Tech Page"/>
          <p:cNvPicPr preferRelativeResize="0"/>
          <p:nvPr/>
        </p:nvPicPr>
        <p:blipFill rotWithShape="1">
          <a:blip r:embed="rId4">
            <a:alphaModFix/>
          </a:blip>
          <a:srcRect b="0" l="0" r="0" t="0"/>
          <a:stretch/>
        </p:blipFill>
        <p:spPr>
          <a:xfrm>
            <a:off x="5257800" y="1314450"/>
            <a:ext cx="2171700" cy="1740459"/>
          </a:xfrm>
          <a:prstGeom prst="rect">
            <a:avLst/>
          </a:prstGeom>
          <a:noFill/>
          <a:ln>
            <a:noFill/>
          </a:ln>
        </p:spPr>
      </p:pic>
      <p:cxnSp>
        <p:nvCxnSpPr>
          <p:cNvPr id="213" name="Google Shape;213;p25"/>
          <p:cNvCxnSpPr/>
          <p:nvPr/>
        </p:nvCxnSpPr>
        <p:spPr>
          <a:xfrm>
            <a:off x="3352801" y="2184684"/>
            <a:ext cx="1371600" cy="0"/>
          </a:xfrm>
          <a:prstGeom prst="straightConnector1">
            <a:avLst/>
          </a:prstGeom>
          <a:noFill/>
          <a:ln cap="flat" cmpd="sng" w="25400">
            <a:solidFill>
              <a:schemeClr val="dk1"/>
            </a:solidFill>
            <a:prstDash val="solid"/>
            <a:miter lim="800000"/>
            <a:headEnd len="sm" w="sm" type="none"/>
            <a:tailEnd len="med" w="med" type="stealth"/>
          </a:ln>
        </p:spPr>
      </p:cxnSp>
      <p:sp>
        <p:nvSpPr>
          <p:cNvPr id="214" name="Google Shape;214;p25"/>
          <p:cNvSpPr/>
          <p:nvPr/>
        </p:nvSpPr>
        <p:spPr>
          <a:xfrm>
            <a:off x="2042175" y="3373538"/>
            <a:ext cx="685800" cy="457200"/>
          </a:xfrm>
          <a:prstGeom prst="ellipse">
            <a:avLst/>
          </a:prstGeom>
          <a:solidFill>
            <a:srgbClr val="DCE6F2"/>
          </a:solidFill>
          <a:ln cap="flat" cmpd="sng" w="25400">
            <a:solidFill>
              <a:srgbClr val="10253F"/>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800">
                <a:solidFill>
                  <a:schemeClr val="dk1"/>
                </a:solidFill>
              </a:rPr>
              <a:t>A</a:t>
            </a:r>
            <a:endParaRPr b="0" i="0" sz="1800" u="none">
              <a:solidFill>
                <a:schemeClr val="dk1"/>
              </a:solidFill>
              <a:latin typeface="Arial"/>
              <a:ea typeface="Arial"/>
              <a:cs typeface="Arial"/>
              <a:sym typeface="Arial"/>
            </a:endParaRPr>
          </a:p>
        </p:txBody>
      </p:sp>
      <p:cxnSp>
        <p:nvCxnSpPr>
          <p:cNvPr id="215" name="Google Shape;215;p25"/>
          <p:cNvCxnSpPr/>
          <p:nvPr/>
        </p:nvCxnSpPr>
        <p:spPr>
          <a:xfrm>
            <a:off x="2727975" y="3602138"/>
            <a:ext cx="3505200" cy="1200"/>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sp>
        <p:nvSpPr>
          <p:cNvPr id="216" name="Google Shape;216;p25"/>
          <p:cNvSpPr/>
          <p:nvPr/>
        </p:nvSpPr>
        <p:spPr>
          <a:xfrm>
            <a:off x="6233175" y="3373538"/>
            <a:ext cx="685800" cy="457200"/>
          </a:xfrm>
          <a:prstGeom prst="ellipse">
            <a:avLst/>
          </a:prstGeom>
          <a:solidFill>
            <a:srgbClr val="DCE6F2"/>
          </a:solidFill>
          <a:ln cap="flat" cmpd="sng" w="25400">
            <a:solidFill>
              <a:srgbClr val="10253F"/>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1800">
                <a:solidFill>
                  <a:schemeClr val="dk1"/>
                </a:solidFill>
              </a:rPr>
              <a:t>B</a:t>
            </a:r>
            <a:endParaRPr b="0" i="0" sz="1800" u="none">
              <a:solidFill>
                <a:schemeClr val="dk1"/>
              </a:solidFill>
              <a:latin typeface="Arial"/>
              <a:ea typeface="Arial"/>
              <a:cs typeface="Arial"/>
              <a:sym typeface="Arial"/>
            </a:endParaRPr>
          </a:p>
        </p:txBody>
      </p:sp>
      <p:sp>
        <p:nvSpPr>
          <p:cNvPr id="217" name="Google Shape;217;p25"/>
          <p:cNvSpPr txBox="1"/>
          <p:nvPr/>
        </p:nvSpPr>
        <p:spPr>
          <a:xfrm>
            <a:off x="1280175" y="3934322"/>
            <a:ext cx="6400800" cy="6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Graph Theory: Pages are nodes &amp; </a:t>
            </a:r>
            <a:br>
              <a:rPr b="0" i="0" lang="en-US" sz="2400" u="none">
                <a:solidFill>
                  <a:schemeClr val="dk1"/>
                </a:solidFill>
                <a:latin typeface="Calibri"/>
                <a:ea typeface="Calibri"/>
                <a:cs typeface="Calibri"/>
                <a:sym typeface="Calibri"/>
              </a:rPr>
            </a:br>
            <a:r>
              <a:rPr b="0" i="0" lang="en-US" sz="2400" u="none">
                <a:solidFill>
                  <a:schemeClr val="dk1"/>
                </a:solidFill>
                <a:latin typeface="Calibri"/>
                <a:ea typeface="Calibri"/>
                <a:cs typeface="Calibri"/>
                <a:sym typeface="Calibri"/>
              </a:rPr>
              <a:t>links are directed edges</a:t>
            </a:r>
            <a:endParaRPr/>
          </a:p>
        </p:txBody>
      </p:sp>
      <p:sp>
        <p:nvSpPr>
          <p:cNvPr id="218" name="Google Shape;218;p25"/>
          <p:cNvSpPr txBox="1"/>
          <p:nvPr/>
        </p:nvSpPr>
        <p:spPr>
          <a:xfrm>
            <a:off x="3429000" y="1868813"/>
            <a:ext cx="12192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link</a:t>
            </a:r>
            <a:endParaRPr/>
          </a:p>
        </p:txBody>
      </p:sp>
      <p:sp>
        <p:nvSpPr>
          <p:cNvPr id="219" name="Google Shape;219;p2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220" name="Google Shape;220;p25"/>
          <p:cNvSpPr txBox="1"/>
          <p:nvPr/>
        </p:nvSpPr>
        <p:spPr>
          <a:xfrm>
            <a:off x="165925" y="3480250"/>
            <a:ext cx="1991400" cy="1328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Calibri"/>
                <a:ea typeface="Calibri"/>
                <a:cs typeface="Calibri"/>
                <a:sym typeface="Calibri"/>
              </a:rPr>
              <a:t>In-link, in-degree</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 (A = 0, B = 1)</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Out-link, out-degree</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 (A = 1, B = 0)</a:t>
            </a:r>
            <a:endParaRPr sz="15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Web Graph</a:t>
            </a:r>
            <a:endParaRPr/>
          </a:p>
        </p:txBody>
      </p:sp>
      <p:cxnSp>
        <p:nvCxnSpPr>
          <p:cNvPr id="226" name="Google Shape;226;p26"/>
          <p:cNvCxnSpPr/>
          <p:nvPr/>
        </p:nvCxnSpPr>
        <p:spPr>
          <a:xfrm rot="-5400000">
            <a:off x="1285838" y="2166825"/>
            <a:ext cx="247800" cy="581100"/>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sp>
        <p:nvSpPr>
          <p:cNvPr id="227" name="Google Shape;227;p26"/>
          <p:cNvSpPr/>
          <p:nvPr/>
        </p:nvSpPr>
        <p:spPr>
          <a:xfrm>
            <a:off x="2590800" y="2514600"/>
            <a:ext cx="685800" cy="457200"/>
          </a:xfrm>
          <a:prstGeom prst="ellipse">
            <a:avLst/>
          </a:prstGeom>
          <a:solidFill>
            <a:srgbClr val="DCE6F2"/>
          </a:solidFill>
          <a:ln cap="flat" cmpd="sng" w="25400">
            <a:solidFill>
              <a:srgbClr val="10253F"/>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28" name="Google Shape;228;p26"/>
          <p:cNvSpPr/>
          <p:nvPr/>
        </p:nvSpPr>
        <p:spPr>
          <a:xfrm>
            <a:off x="533400" y="2514600"/>
            <a:ext cx="685800" cy="457200"/>
          </a:xfrm>
          <a:prstGeom prst="ellipse">
            <a:avLst/>
          </a:prstGeom>
          <a:solidFill>
            <a:srgbClr val="DCE6F2"/>
          </a:solidFill>
          <a:ln cap="flat" cmpd="sng" w="25400">
            <a:solidFill>
              <a:srgbClr val="10253F"/>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cxnSp>
        <p:nvCxnSpPr>
          <p:cNvPr id="229" name="Google Shape;229;p26"/>
          <p:cNvCxnSpPr/>
          <p:nvPr/>
        </p:nvCxnSpPr>
        <p:spPr>
          <a:xfrm>
            <a:off x="1219200" y="2743200"/>
            <a:ext cx="1371600" cy="1200"/>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30" name="Google Shape;230;p26"/>
          <p:cNvCxnSpPr/>
          <p:nvPr/>
        </p:nvCxnSpPr>
        <p:spPr>
          <a:xfrm>
            <a:off x="1143000" y="1657350"/>
            <a:ext cx="557100" cy="352500"/>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31" name="Google Shape;231;p26"/>
          <p:cNvCxnSpPr/>
          <p:nvPr/>
        </p:nvCxnSpPr>
        <p:spPr>
          <a:xfrm rot="10800000">
            <a:off x="1066800" y="1714650"/>
            <a:ext cx="609600" cy="399900"/>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32" name="Google Shape;232;p26"/>
          <p:cNvCxnSpPr/>
          <p:nvPr/>
        </p:nvCxnSpPr>
        <p:spPr>
          <a:xfrm rot="-5400000">
            <a:off x="2533713" y="2114091"/>
            <a:ext cx="800100" cy="3300"/>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sp>
        <p:nvSpPr>
          <p:cNvPr id="233" name="Google Shape;233;p26"/>
          <p:cNvSpPr/>
          <p:nvPr/>
        </p:nvSpPr>
        <p:spPr>
          <a:xfrm rot="5400000">
            <a:off x="2419350" y="1428750"/>
            <a:ext cx="342900" cy="457200"/>
          </a:xfrm>
          <a:custGeom>
            <a:rect b="b" l="l" r="r" t="t"/>
            <a:pathLst>
              <a:path extrusionOk="0" h="120000" w="120000">
                <a:moveTo>
                  <a:pt x="60000" y="0"/>
                </a:moveTo>
                <a:cubicBezTo>
                  <a:pt x="93137" y="0"/>
                  <a:pt x="120000" y="26862"/>
                  <a:pt x="120000" y="60000"/>
                </a:cubicBezTo>
                <a:cubicBezTo>
                  <a:pt x="120000" y="93137"/>
                  <a:pt x="93137" y="120000"/>
                  <a:pt x="60000" y="120000"/>
                </a:cubicBezTo>
                <a:cubicBezTo>
                  <a:pt x="26862" y="120000"/>
                  <a:pt x="0" y="93137"/>
                  <a:pt x="0" y="60000"/>
                </a:cubicBezTo>
                <a:lnTo>
                  <a:pt x="60000" y="60000"/>
                </a:lnTo>
                <a:lnTo>
                  <a:pt x="60000" y="0"/>
                </a:lnTo>
                <a:close/>
              </a:path>
              <a:path extrusionOk="0" fill="none" h="120000" w="120000">
                <a:moveTo>
                  <a:pt x="60000" y="0"/>
                </a:moveTo>
                <a:cubicBezTo>
                  <a:pt x="93137" y="0"/>
                  <a:pt x="120000" y="26862"/>
                  <a:pt x="120000" y="60000"/>
                </a:cubicBezTo>
                <a:cubicBezTo>
                  <a:pt x="120000" y="93137"/>
                  <a:pt x="93137" y="120000"/>
                  <a:pt x="60000" y="120000"/>
                </a:cubicBezTo>
                <a:cubicBezTo>
                  <a:pt x="26862" y="120000"/>
                  <a:pt x="0" y="93137"/>
                  <a:pt x="0" y="60000"/>
                </a:cubicBezTo>
              </a:path>
            </a:pathLst>
          </a:custGeom>
          <a:noFill/>
          <a:ln cap="flat" cmpd="sng" w="25400">
            <a:solidFill>
              <a:schemeClr val="dk1"/>
            </a:solidFill>
            <a:prstDash val="solid"/>
            <a:miter lim="800000"/>
            <a:headEnd len="sm" w="sm" type="none"/>
            <a:tailEnd len="sm" w="sm" type="none"/>
          </a:ln>
          <a:effectLst>
            <a:outerShdw blurRad="63500" dir="2700000" dist="38100">
              <a:srgbClr val="00000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34" name="Google Shape;234;p26"/>
          <p:cNvSpPr/>
          <p:nvPr/>
        </p:nvSpPr>
        <p:spPr>
          <a:xfrm>
            <a:off x="2590800" y="1257300"/>
            <a:ext cx="685800" cy="457200"/>
          </a:xfrm>
          <a:prstGeom prst="ellipse">
            <a:avLst/>
          </a:prstGeom>
          <a:solidFill>
            <a:srgbClr val="DCE6F2"/>
          </a:solidFill>
          <a:ln cap="flat" cmpd="sng" w="25400">
            <a:solidFill>
              <a:srgbClr val="10253F"/>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35" name="Google Shape;235;p26"/>
          <p:cNvSpPr/>
          <p:nvPr/>
        </p:nvSpPr>
        <p:spPr>
          <a:xfrm>
            <a:off x="1600200" y="1943100"/>
            <a:ext cx="685800" cy="457200"/>
          </a:xfrm>
          <a:prstGeom prst="ellipse">
            <a:avLst/>
          </a:prstGeom>
          <a:solidFill>
            <a:srgbClr val="DCE6F2"/>
          </a:solidFill>
          <a:ln cap="flat" cmpd="sng" w="25400">
            <a:solidFill>
              <a:srgbClr val="10253F"/>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36" name="Google Shape;236;p26"/>
          <p:cNvSpPr/>
          <p:nvPr/>
        </p:nvSpPr>
        <p:spPr>
          <a:xfrm>
            <a:off x="533400" y="1314450"/>
            <a:ext cx="685800" cy="457200"/>
          </a:xfrm>
          <a:prstGeom prst="ellipse">
            <a:avLst/>
          </a:prstGeom>
          <a:solidFill>
            <a:srgbClr val="DCE6F2"/>
          </a:solidFill>
          <a:ln cap="flat" cmpd="sng" w="25400">
            <a:solidFill>
              <a:srgbClr val="10253F"/>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37" name="Google Shape;237;p26"/>
          <p:cNvSpPr txBox="1"/>
          <p:nvPr/>
        </p:nvSpPr>
        <p:spPr>
          <a:xfrm>
            <a:off x="6629388" y="1977666"/>
            <a:ext cx="19812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Num of In-links</a:t>
            </a:r>
            <a:endParaRPr/>
          </a:p>
        </p:txBody>
      </p:sp>
      <p:sp>
        <p:nvSpPr>
          <p:cNvPr id="238" name="Google Shape;238;p26"/>
          <p:cNvSpPr txBox="1"/>
          <p:nvPr/>
        </p:nvSpPr>
        <p:spPr>
          <a:xfrm>
            <a:off x="5276475" y="2605725"/>
            <a:ext cx="37812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(decrease) </a:t>
            </a:r>
            <a:r>
              <a:rPr b="0" i="0" lang="en-US" sz="1800" u="none">
                <a:solidFill>
                  <a:schemeClr val="dk1"/>
                </a:solidFill>
                <a:latin typeface="Calibri"/>
                <a:ea typeface="Calibri"/>
                <a:cs typeface="Calibri"/>
                <a:sym typeface="Calibri"/>
              </a:rPr>
              <a:t>Total</a:t>
            </a:r>
            <a:r>
              <a:rPr lang="en-US" sz="1800">
                <a:solidFill>
                  <a:schemeClr val="dk1"/>
                </a:solidFill>
                <a:latin typeface="Calibri"/>
                <a:ea typeface="Calibri"/>
                <a:cs typeface="Calibri"/>
                <a:sym typeface="Calibri"/>
              </a:rPr>
              <a:t> </a:t>
            </a:r>
            <a:r>
              <a:rPr b="0" i="0" lang="en-US" sz="1800" u="none">
                <a:solidFill>
                  <a:schemeClr val="dk1"/>
                </a:solidFill>
                <a:latin typeface="Calibri"/>
                <a:ea typeface="Calibri"/>
                <a:cs typeface="Calibri"/>
                <a:sym typeface="Calibri"/>
              </a:rPr>
              <a:t>Web pages (increase)</a:t>
            </a:r>
            <a:endParaRPr/>
          </a:p>
        </p:txBody>
      </p:sp>
      <p:cxnSp>
        <p:nvCxnSpPr>
          <p:cNvPr id="239" name="Google Shape;239;p26"/>
          <p:cNvCxnSpPr/>
          <p:nvPr/>
        </p:nvCxnSpPr>
        <p:spPr>
          <a:xfrm>
            <a:off x="6484811" y="2518993"/>
            <a:ext cx="1669500" cy="1200"/>
          </a:xfrm>
          <a:prstGeom prst="straightConnector1">
            <a:avLst/>
          </a:prstGeom>
          <a:noFill/>
          <a:ln cap="flat" cmpd="sng" w="25400">
            <a:solidFill>
              <a:schemeClr val="dk1"/>
            </a:solidFill>
            <a:prstDash val="solid"/>
            <a:miter lim="800000"/>
            <a:headEnd len="sm" w="sm" type="triangle"/>
            <a:tailEnd len="med" w="med" type="triangle"/>
          </a:ln>
        </p:spPr>
      </p:cxnSp>
      <p:sp>
        <p:nvSpPr>
          <p:cNvPr descr="Bell curve where the highest peak of the curve is directly in the middle, tapering off to nothing on both ends." id="240" name="Google Shape;240;p26" title="Normal Distribution"/>
          <p:cNvSpPr/>
          <p:nvPr/>
        </p:nvSpPr>
        <p:spPr>
          <a:xfrm>
            <a:off x="6543188" y="1726406"/>
            <a:ext cx="1552500" cy="801300"/>
          </a:xfrm>
          <a:custGeom>
            <a:rect b="b" l="l" r="r" t="t"/>
            <a:pathLst>
              <a:path extrusionOk="0" h="120000" w="120000">
                <a:moveTo>
                  <a:pt x="0" y="117538"/>
                </a:moveTo>
                <a:cubicBezTo>
                  <a:pt x="14919" y="115384"/>
                  <a:pt x="29838" y="113230"/>
                  <a:pt x="38709" y="97846"/>
                </a:cubicBezTo>
                <a:cubicBezTo>
                  <a:pt x="47580" y="82461"/>
                  <a:pt x="48387" y="39384"/>
                  <a:pt x="53225" y="25230"/>
                </a:cubicBezTo>
                <a:cubicBezTo>
                  <a:pt x="58064" y="11076"/>
                  <a:pt x="61935" y="0"/>
                  <a:pt x="67741" y="12923"/>
                </a:cubicBezTo>
                <a:cubicBezTo>
                  <a:pt x="73548" y="25846"/>
                  <a:pt x="79354" y="85538"/>
                  <a:pt x="88064" y="102769"/>
                </a:cubicBezTo>
                <a:cubicBezTo>
                  <a:pt x="96774" y="120000"/>
                  <a:pt x="120000" y="116307"/>
                  <a:pt x="120000" y="116307"/>
                </a:cubicBezTo>
              </a:path>
            </a:pathLst>
          </a:custGeom>
          <a:noFill/>
          <a:ln cap="flat" cmpd="sng" w="9525">
            <a:solidFill>
              <a:srgbClr val="4A7E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41" name="Google Shape;241;p26"/>
          <p:cNvSpPr txBox="1"/>
          <p:nvPr/>
        </p:nvSpPr>
        <p:spPr>
          <a:xfrm>
            <a:off x="5791200" y="1257300"/>
            <a:ext cx="32004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Normal/Gaussian Distribution</a:t>
            </a:r>
            <a:endParaRPr/>
          </a:p>
        </p:txBody>
      </p:sp>
      <p:sp>
        <p:nvSpPr>
          <p:cNvPr id="242" name="Google Shape;242;p26"/>
          <p:cNvSpPr txBox="1"/>
          <p:nvPr/>
        </p:nvSpPr>
        <p:spPr>
          <a:xfrm>
            <a:off x="3886200" y="1600200"/>
            <a:ext cx="1447800" cy="70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Random Graph</a:t>
            </a:r>
            <a:endParaRPr/>
          </a:p>
        </p:txBody>
      </p:sp>
      <p:grpSp>
        <p:nvGrpSpPr>
          <p:cNvPr id="243" name="Google Shape;243;p26"/>
          <p:cNvGrpSpPr/>
          <p:nvPr/>
        </p:nvGrpSpPr>
        <p:grpSpPr>
          <a:xfrm>
            <a:off x="290322" y="3172289"/>
            <a:ext cx="8056436" cy="1434777"/>
            <a:chOff x="0" y="0"/>
            <a:chExt cx="2147483647" cy="2147483646"/>
          </a:xfrm>
        </p:grpSpPr>
        <p:sp>
          <p:nvSpPr>
            <p:cNvPr id="244" name="Google Shape;244;p26"/>
            <p:cNvSpPr/>
            <p:nvPr/>
          </p:nvSpPr>
          <p:spPr>
            <a:xfrm>
              <a:off x="96733497" y="785700858"/>
              <a:ext cx="174120293" cy="579096842"/>
            </a:xfrm>
            <a:prstGeom prst="ellipse">
              <a:avLst/>
            </a:prstGeom>
            <a:solidFill>
              <a:srgbClr val="DCE6F2"/>
            </a:solidFill>
            <a:ln cap="flat" cmpd="sng" w="25400">
              <a:solidFill>
                <a:srgbClr val="10253F"/>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cxnSp>
          <p:nvCxnSpPr>
            <p:cNvPr id="245" name="Google Shape;245;p26"/>
            <p:cNvCxnSpPr/>
            <p:nvPr/>
          </p:nvCxnSpPr>
          <p:spPr>
            <a:xfrm>
              <a:off x="19346699" y="568539367"/>
              <a:ext cx="102779468" cy="301612686"/>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46" name="Google Shape;246;p26"/>
            <p:cNvCxnSpPr/>
            <p:nvPr/>
          </p:nvCxnSpPr>
          <p:spPr>
            <a:xfrm rot="5400000">
              <a:off x="222510783" y="532274341"/>
              <a:ext cx="96686020" cy="289690494"/>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47" name="Google Shape;247;p26"/>
            <p:cNvCxnSpPr/>
            <p:nvPr/>
          </p:nvCxnSpPr>
          <p:spPr>
            <a:xfrm flipH="1" rot="-5400000">
              <a:off x="117520283" y="563254920"/>
              <a:ext cx="119245993" cy="22632545"/>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48" name="Google Shape;248;p26"/>
            <p:cNvCxnSpPr/>
            <p:nvPr/>
          </p:nvCxnSpPr>
          <p:spPr>
            <a:xfrm flipH="1" rot="10800000">
              <a:off x="0" y="1075249724"/>
              <a:ext cx="102779468" cy="205096701"/>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49" name="Google Shape;249;p26"/>
            <p:cNvCxnSpPr/>
            <p:nvPr/>
          </p:nvCxnSpPr>
          <p:spPr>
            <a:xfrm rot="-5400000">
              <a:off x="53020367" y="1323266576"/>
              <a:ext cx="74126040" cy="239900419"/>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50" name="Google Shape;250;p26"/>
            <p:cNvCxnSpPr/>
            <p:nvPr/>
          </p:nvCxnSpPr>
          <p:spPr>
            <a:xfrm flipH="1" rot="5400000">
              <a:off x="149960642" y="1491448198"/>
              <a:ext cx="96686020" cy="108633938"/>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51" name="Google Shape;251;p26"/>
            <p:cNvCxnSpPr/>
            <p:nvPr/>
          </p:nvCxnSpPr>
          <p:spPr>
            <a:xfrm rot="10800000">
              <a:off x="245461377" y="1280346177"/>
              <a:ext cx="102779211" cy="301612686"/>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cxnSp>
          <p:nvCxnSpPr>
            <p:cNvPr id="252" name="Google Shape;252;p26"/>
            <p:cNvCxnSpPr/>
            <p:nvPr/>
          </p:nvCxnSpPr>
          <p:spPr>
            <a:xfrm rot="10800000">
              <a:off x="270853804" y="1075249737"/>
              <a:ext cx="135426899" cy="1508329"/>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sp>
          <p:nvSpPr>
            <p:cNvPr id="253" name="Google Shape;253;p26"/>
            <p:cNvSpPr/>
            <p:nvPr/>
          </p:nvSpPr>
          <p:spPr>
            <a:xfrm>
              <a:off x="561054299" y="785700858"/>
              <a:ext cx="174120293" cy="579096842"/>
            </a:xfrm>
            <a:prstGeom prst="ellipse">
              <a:avLst/>
            </a:prstGeom>
            <a:solidFill>
              <a:srgbClr val="DCE6F2"/>
            </a:solidFill>
            <a:ln cap="flat" cmpd="sng" w="25400">
              <a:solidFill>
                <a:srgbClr val="10253F"/>
              </a:solidFill>
              <a:prstDash val="solid"/>
              <a:miter lim="800000"/>
              <a:headEnd len="sm" w="sm" type="none"/>
              <a:tailEnd len="sm" w="sm" type="none"/>
            </a:ln>
            <a:effectLst>
              <a:outerShdw blurRad="63500" dir="2700000" dist="38100">
                <a:srgbClr val="80808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54" name="Google Shape;254;p26"/>
            <p:cNvSpPr txBox="1"/>
            <p:nvPr/>
          </p:nvSpPr>
          <p:spPr>
            <a:xfrm>
              <a:off x="831905809" y="568551864"/>
              <a:ext cx="528098897" cy="137808337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Typical Web Graph</a:t>
              </a:r>
              <a:endParaRPr/>
            </a:p>
          </p:txBody>
        </p:sp>
        <p:grpSp>
          <p:nvGrpSpPr>
            <p:cNvPr id="255" name="Google Shape;255;p26"/>
            <p:cNvGrpSpPr/>
            <p:nvPr/>
          </p:nvGrpSpPr>
          <p:grpSpPr>
            <a:xfrm>
              <a:off x="1625122751" y="434535592"/>
              <a:ext cx="444974077" cy="1304262045"/>
              <a:chOff x="0" y="0"/>
              <a:chExt cx="2147483647" cy="2147483647"/>
            </a:xfrm>
          </p:grpSpPr>
          <p:cxnSp>
            <p:nvCxnSpPr>
              <p:cNvPr id="256" name="Google Shape;256;p26"/>
              <p:cNvCxnSpPr/>
              <p:nvPr/>
            </p:nvCxnSpPr>
            <p:spPr>
              <a:xfrm rot="-5400000">
                <a:off x="-839346790" y="1071960237"/>
                <a:ext cx="1679666478" cy="1242524"/>
              </a:xfrm>
              <a:prstGeom prst="straightConnector1">
                <a:avLst/>
              </a:prstGeom>
              <a:noFill/>
              <a:ln cap="flat" cmpd="sng" w="25400">
                <a:solidFill>
                  <a:schemeClr val="dk1"/>
                </a:solidFill>
                <a:prstDash val="solid"/>
                <a:miter lim="800000"/>
                <a:headEnd len="sm" w="sm" type="none"/>
                <a:tailEnd len="med" w="med" type="stealth"/>
              </a:ln>
            </p:spPr>
          </p:cxnSp>
          <p:cxnSp>
            <p:nvCxnSpPr>
              <p:cNvPr id="257" name="Google Shape;257;p26"/>
              <p:cNvCxnSpPr/>
              <p:nvPr/>
            </p:nvCxnSpPr>
            <p:spPr>
              <a:xfrm>
                <a:off x="0" y="2145001728"/>
                <a:ext cx="2147483647" cy="2481918"/>
              </a:xfrm>
              <a:prstGeom prst="straightConnector1">
                <a:avLst/>
              </a:prstGeom>
              <a:noFill/>
              <a:ln cap="flat" cmpd="sng" w="25400">
                <a:solidFill>
                  <a:schemeClr val="dk1"/>
                </a:solidFill>
                <a:prstDash val="solid"/>
                <a:miter lim="800000"/>
                <a:headEnd len="sm" w="sm" type="none"/>
                <a:tailEnd len="med" w="med" type="stealth"/>
              </a:ln>
            </p:spPr>
          </p:cxnSp>
        </p:grpSp>
        <p:sp>
          <p:nvSpPr>
            <p:cNvPr id="258" name="Google Shape;258;p26"/>
            <p:cNvSpPr txBox="1"/>
            <p:nvPr/>
          </p:nvSpPr>
          <p:spPr>
            <a:xfrm>
              <a:off x="1509042587" y="0"/>
              <a:ext cx="638441059" cy="34836329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a:solidFill>
                    <a:schemeClr val="dk1"/>
                  </a:solidFill>
                  <a:latin typeface="Calibri"/>
                  <a:ea typeface="Calibri"/>
                  <a:cs typeface="Calibri"/>
                  <a:sym typeface="Calibri"/>
                </a:rPr>
                <a:t>Power-law Distribution</a:t>
              </a:r>
              <a:endParaRPr/>
            </a:p>
          </p:txBody>
        </p:sp>
        <p:sp>
          <p:nvSpPr>
            <p:cNvPr descr="Curve where the highest peak is at the beginning and the graph tapers off the farther right it goes, creating an &quot;L&quot;-like shape." id="259" name="Google Shape;259;p26" title="Power-Law Distribution"/>
            <p:cNvSpPr/>
            <p:nvPr/>
          </p:nvSpPr>
          <p:spPr>
            <a:xfrm>
              <a:off x="1644469403" y="640926850"/>
              <a:ext cx="348240586" cy="1013419653"/>
            </a:xfrm>
            <a:custGeom>
              <a:rect b="b" l="l" r="r" t="t"/>
              <a:pathLst>
                <a:path extrusionOk="0" h="120000" w="120000">
                  <a:moveTo>
                    <a:pt x="0" y="0"/>
                  </a:moveTo>
                  <a:cubicBezTo>
                    <a:pt x="7142" y="37872"/>
                    <a:pt x="14285" y="75744"/>
                    <a:pt x="34285" y="95744"/>
                  </a:cubicBezTo>
                  <a:cubicBezTo>
                    <a:pt x="54285" y="115744"/>
                    <a:pt x="87142" y="117872"/>
                    <a:pt x="119999" y="120000"/>
                  </a:cubicBezTo>
                </a:path>
              </a:pathLst>
            </a:custGeom>
            <a:noFill/>
            <a:ln cap="flat" cmpd="sng" w="9525">
              <a:solidFill>
                <a:srgbClr val="4A7EB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cxnSp>
          <p:nvCxnSpPr>
            <p:cNvPr id="260" name="Google Shape;260;p26"/>
            <p:cNvCxnSpPr/>
            <p:nvPr/>
          </p:nvCxnSpPr>
          <p:spPr>
            <a:xfrm rot="5400000">
              <a:off x="677162917" y="496081543"/>
              <a:ext cx="116023324" cy="289690494"/>
            </a:xfrm>
            <a:prstGeom prst="straightConnector1">
              <a:avLst/>
            </a:prstGeom>
            <a:noFill/>
            <a:ln cap="flat" cmpd="sng" w="25400">
              <a:solidFill>
                <a:schemeClr val="dk1"/>
              </a:solidFill>
              <a:prstDash val="solid"/>
              <a:miter lim="800000"/>
              <a:headEnd len="sm" w="sm" type="none"/>
              <a:tailEnd len="med" w="med" type="stealth"/>
            </a:ln>
            <a:effectLst>
              <a:outerShdw blurRad="63500" dir="2700000" dist="38100">
                <a:srgbClr val="808080">
                  <a:alpha val="39607"/>
                </a:srgbClr>
              </a:outerShdw>
            </a:effectLst>
          </p:spPr>
        </p:cxnSp>
        <p:sp>
          <p:nvSpPr>
            <p:cNvPr id="261" name="Google Shape;261;p26"/>
            <p:cNvSpPr txBox="1"/>
            <p:nvPr/>
          </p:nvSpPr>
          <p:spPr>
            <a:xfrm>
              <a:off x="1605776100" y="1799120356"/>
              <a:ext cx="503014189" cy="3483632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Num of In-links</a:t>
              </a:r>
              <a:endParaRPr/>
            </a:p>
          </p:txBody>
        </p:sp>
        <p:sp>
          <p:nvSpPr>
            <p:cNvPr id="262" name="Google Shape;262;p26"/>
            <p:cNvSpPr txBox="1"/>
            <p:nvPr/>
          </p:nvSpPr>
          <p:spPr>
            <a:xfrm>
              <a:off x="1354268991" y="704266377"/>
              <a:ext cx="251507094" cy="87015311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Total</a:t>
              </a:r>
              <a:br>
                <a:rPr b="0" i="0" lang="en-US" sz="1800" u="none">
                  <a:solidFill>
                    <a:schemeClr val="dk1"/>
                  </a:solidFill>
                  <a:latin typeface="Calibri"/>
                  <a:ea typeface="Calibri"/>
                  <a:cs typeface="Calibri"/>
                  <a:sym typeface="Calibri"/>
                </a:rPr>
              </a:br>
              <a:r>
                <a:rPr b="0" i="0" lang="en-US" sz="1800" u="none">
                  <a:solidFill>
                    <a:schemeClr val="dk1"/>
                  </a:solidFill>
                  <a:latin typeface="Calibri"/>
                  <a:ea typeface="Calibri"/>
                  <a:cs typeface="Calibri"/>
                  <a:sym typeface="Calibri"/>
                </a:rPr>
                <a:t>Web pages</a:t>
              </a:r>
              <a:endParaRPr/>
            </a:p>
          </p:txBody>
        </p:sp>
      </p:grpSp>
      <p:sp>
        <p:nvSpPr>
          <p:cNvPr id="263" name="Google Shape;263;p2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Small World Network</a:t>
            </a:r>
            <a:endParaRPr/>
          </a:p>
        </p:txBody>
      </p:sp>
      <p:sp>
        <p:nvSpPr>
          <p:cNvPr id="269" name="Google Shape;269;p27"/>
          <p:cNvSpPr txBox="1"/>
          <p:nvPr>
            <p:ph idx="1" type="body"/>
          </p:nvPr>
        </p:nvSpPr>
        <p:spPr>
          <a:xfrm>
            <a:off x="457200" y="1200150"/>
            <a:ext cx="8229600" cy="36186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Six degrees of separation</a:t>
            </a:r>
            <a:endParaRPr sz="2700"/>
          </a:p>
          <a:p>
            <a:pPr indent="-311150" lvl="0" marL="342900" marR="0" rtl="0" algn="l">
              <a:lnSpc>
                <a:spcPct val="9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Most pages are not neighbors but</a:t>
            </a:r>
            <a:r>
              <a:rPr b="0" i="0" lang="en-US" sz="2700" u="none">
                <a:solidFill>
                  <a:schemeClr val="dk1"/>
                </a:solidFill>
                <a:latin typeface="Calibri"/>
                <a:ea typeface="Calibri"/>
                <a:cs typeface="Calibri"/>
                <a:sym typeface="Calibri"/>
              </a:rPr>
              <a:t> </a:t>
            </a:r>
            <a:br>
              <a:rPr b="0" i="0" lang="en-US" sz="2700" u="none">
                <a:solidFill>
                  <a:schemeClr val="dk1"/>
                </a:solidFill>
                <a:latin typeface="Calibri"/>
                <a:ea typeface="Calibri"/>
                <a:cs typeface="Calibri"/>
                <a:sym typeface="Calibri"/>
              </a:rPr>
            </a:br>
            <a:r>
              <a:rPr b="0" i="0" lang="en-US" sz="2700" u="none">
                <a:solidFill>
                  <a:schemeClr val="dk1"/>
                </a:solidFill>
                <a:latin typeface="Calibri"/>
                <a:ea typeface="Calibri"/>
                <a:cs typeface="Calibri"/>
                <a:sym typeface="Calibri"/>
              </a:rPr>
              <a:t>most pages can be reached from</a:t>
            </a:r>
            <a:br>
              <a:rPr b="0" i="0" lang="en-US" sz="2700" u="none">
                <a:solidFill>
                  <a:schemeClr val="dk1"/>
                </a:solidFill>
                <a:latin typeface="Calibri"/>
                <a:ea typeface="Calibri"/>
                <a:cs typeface="Calibri"/>
                <a:sym typeface="Calibri"/>
              </a:rPr>
            </a:br>
            <a:r>
              <a:rPr b="0" i="0" lang="en-US" sz="2700" u="none">
                <a:solidFill>
                  <a:schemeClr val="dk1"/>
                </a:solidFill>
                <a:latin typeface="Calibri"/>
                <a:ea typeface="Calibri"/>
                <a:cs typeface="Calibri"/>
                <a:sym typeface="Calibri"/>
              </a:rPr>
              <a:t>others by a small number of hops</a:t>
            </a:r>
            <a:endParaRPr sz="2700"/>
          </a:p>
          <a:p>
            <a:pPr indent="-311150" lvl="0" marL="342900" marR="0" rtl="0" algn="l">
              <a:lnSpc>
                <a:spcPct val="9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Many hubs - pages with many in-links</a:t>
            </a:r>
            <a:endParaRPr sz="2700"/>
          </a:p>
          <a:p>
            <a:pPr indent="-311150" lvl="0" marL="342900" marR="0" rtl="0" algn="l">
              <a:lnSpc>
                <a:spcPct val="9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Robust for random node deletions</a:t>
            </a:r>
            <a:endParaRPr sz="2700"/>
          </a:p>
          <a:p>
            <a:pPr indent="-311150" lvl="0" marL="342900" marR="0" rtl="0" algn="l">
              <a:lnSpc>
                <a:spcPct val="9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Other examples: road maps, networks of brain neurons, voter networks, and social networks</a:t>
            </a:r>
            <a:endParaRPr sz="2700"/>
          </a:p>
        </p:txBody>
      </p:sp>
      <p:pic>
        <p:nvPicPr>
          <p:cNvPr descr="Nodes of different color being connected and branching out from one another. Looks almost like a flower or tree growing upward." id="270" name="Google Shape;270;p27" title="Graph of connected nodes"/>
          <p:cNvPicPr preferRelativeResize="0"/>
          <p:nvPr/>
        </p:nvPicPr>
        <p:blipFill rotWithShape="1">
          <a:blip r:embed="rId3">
            <a:alphaModFix/>
          </a:blip>
          <a:srcRect b="0" l="0" r="0" t="0"/>
          <a:stretch/>
        </p:blipFill>
        <p:spPr>
          <a:xfrm>
            <a:off x="6868450" y="1117900"/>
            <a:ext cx="1866850" cy="1563475"/>
          </a:xfrm>
          <a:prstGeom prst="rect">
            <a:avLst/>
          </a:prstGeom>
          <a:noFill/>
          <a:ln>
            <a:noFill/>
          </a:ln>
          <a:effectLst>
            <a:outerShdw blurRad="292100" rotWithShape="0" algn="tl" dir="2700000" dist="139700">
              <a:srgbClr val="333333">
                <a:alpha val="64705"/>
              </a:srgbClr>
            </a:outerShdw>
          </a:effectLst>
        </p:spPr>
      </p:pic>
      <p:sp>
        <p:nvSpPr>
          <p:cNvPr id="271" name="Google Shape;271;p2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Six Degrees of Kevin Bacon</a:t>
            </a:r>
            <a:endParaRPr/>
          </a:p>
        </p:txBody>
      </p:sp>
      <p:pic>
        <p:nvPicPr>
          <p:cNvPr descr="kb-betty-davis" id="277" name="Google Shape;277;p28"/>
          <p:cNvPicPr preferRelativeResize="0"/>
          <p:nvPr/>
        </p:nvPicPr>
        <p:blipFill rotWithShape="1">
          <a:blip r:embed="rId3">
            <a:alphaModFix/>
          </a:blip>
          <a:srcRect b="0" l="0" r="0" t="0"/>
          <a:stretch/>
        </p:blipFill>
        <p:spPr>
          <a:xfrm>
            <a:off x="533400" y="1143000"/>
            <a:ext cx="3486149" cy="3169444"/>
          </a:xfrm>
          <a:prstGeom prst="rect">
            <a:avLst/>
          </a:prstGeom>
          <a:noFill/>
          <a:ln>
            <a:noFill/>
          </a:ln>
        </p:spPr>
      </p:pic>
      <p:pic>
        <p:nvPicPr>
          <p:cNvPr descr="kb-djshadow" id="278" name="Google Shape;278;p28"/>
          <p:cNvPicPr preferRelativeResize="0"/>
          <p:nvPr/>
        </p:nvPicPr>
        <p:blipFill rotWithShape="1">
          <a:blip r:embed="rId4">
            <a:alphaModFix/>
          </a:blip>
          <a:srcRect b="0" l="0" r="0" t="0"/>
          <a:stretch/>
        </p:blipFill>
        <p:spPr>
          <a:xfrm>
            <a:off x="5029200" y="1143000"/>
            <a:ext cx="3486149" cy="3169444"/>
          </a:xfrm>
          <a:prstGeom prst="rect">
            <a:avLst/>
          </a:prstGeom>
          <a:noFill/>
          <a:ln>
            <a:noFill/>
          </a:ln>
        </p:spPr>
      </p:pic>
      <p:sp>
        <p:nvSpPr>
          <p:cNvPr id="279" name="Google Shape;279;p28"/>
          <p:cNvSpPr txBox="1"/>
          <p:nvPr/>
        </p:nvSpPr>
        <p:spPr>
          <a:xfrm>
            <a:off x="3635250" y="4457700"/>
            <a:ext cx="1873500" cy="3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lang="en-US" sz="1500" u="sng">
                <a:solidFill>
                  <a:schemeClr val="hlink"/>
                </a:solidFill>
                <a:latin typeface="Calibri"/>
                <a:ea typeface="Calibri"/>
                <a:cs typeface="Calibri"/>
                <a:sym typeface="Calibri"/>
                <a:hlinkClick r:id="rId5"/>
              </a:rPr>
              <a:t>The Oracle of Bacon</a:t>
            </a:r>
            <a:r>
              <a:rPr i="0" lang="en-US" sz="1500" u="none">
                <a:solidFill>
                  <a:schemeClr val="dk1"/>
                </a:solidFill>
                <a:latin typeface="Calibri"/>
                <a:ea typeface="Calibri"/>
                <a:cs typeface="Calibri"/>
                <a:sym typeface="Calibri"/>
              </a:rPr>
              <a:t> </a:t>
            </a:r>
            <a:endParaRPr sz="1500">
              <a:latin typeface="Calibri"/>
              <a:ea typeface="Calibri"/>
              <a:cs typeface="Calibri"/>
              <a:sym typeface="Calibri"/>
            </a:endParaRPr>
          </a:p>
        </p:txBody>
      </p:sp>
      <p:sp>
        <p:nvSpPr>
          <p:cNvPr id="280" name="Google Shape;280;p2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Bow-Tie Structure of the Web</a:t>
            </a:r>
            <a:endParaRPr/>
          </a:p>
        </p:txBody>
      </p:sp>
      <p:pic>
        <p:nvPicPr>
          <p:cNvPr id="286" name="Google Shape;286;p29"/>
          <p:cNvPicPr preferRelativeResize="0"/>
          <p:nvPr/>
        </p:nvPicPr>
        <p:blipFill rotWithShape="1">
          <a:blip r:embed="rId3">
            <a:alphaModFix/>
          </a:blip>
          <a:srcRect b="0" l="0" r="0" t="0"/>
          <a:stretch/>
        </p:blipFill>
        <p:spPr>
          <a:xfrm>
            <a:off x="1447800" y="971550"/>
            <a:ext cx="6248400" cy="3086101"/>
          </a:xfrm>
          <a:prstGeom prst="rect">
            <a:avLst/>
          </a:prstGeom>
          <a:noFill/>
          <a:ln>
            <a:noFill/>
          </a:ln>
        </p:spPr>
      </p:pic>
      <p:sp>
        <p:nvSpPr>
          <p:cNvPr id="287" name="Google Shape;287;p29"/>
          <p:cNvSpPr txBox="1"/>
          <p:nvPr/>
        </p:nvSpPr>
        <p:spPr>
          <a:xfrm>
            <a:off x="819350" y="4121822"/>
            <a:ext cx="7620000" cy="40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Examined a large web graph (200M pages, 1.5B links)</a:t>
            </a:r>
            <a:endParaRPr/>
          </a:p>
          <a:p>
            <a:pPr indent="0" lvl="0" marL="0" marR="0" rtl="0" algn="l">
              <a:lnSpc>
                <a:spcPct val="100000"/>
              </a:lnSpc>
              <a:spcBef>
                <a:spcPts val="0"/>
              </a:spcBef>
              <a:spcAft>
                <a:spcPts val="0"/>
              </a:spcAft>
              <a:buNone/>
            </a:pPr>
            <a:r>
              <a:t/>
            </a:r>
            <a:endParaRPr b="0" i="0" sz="2400" u="none">
              <a:solidFill>
                <a:schemeClr val="dk1"/>
              </a:solidFill>
              <a:latin typeface="Calibri"/>
              <a:ea typeface="Calibri"/>
              <a:cs typeface="Calibri"/>
              <a:sym typeface="Calibri"/>
            </a:endParaRPr>
          </a:p>
        </p:txBody>
      </p:sp>
      <p:sp>
        <p:nvSpPr>
          <p:cNvPr id="288" name="Google Shape;288;p29"/>
          <p:cNvSpPr/>
          <p:nvPr/>
        </p:nvSpPr>
        <p:spPr>
          <a:xfrm rot="5400000">
            <a:off x="4248150" y="2400300"/>
            <a:ext cx="342900" cy="457200"/>
          </a:xfrm>
          <a:custGeom>
            <a:rect b="b" l="l" r="r" t="t"/>
            <a:pathLst>
              <a:path extrusionOk="0" h="120000" w="120000">
                <a:moveTo>
                  <a:pt x="60000" y="0"/>
                </a:moveTo>
                <a:cubicBezTo>
                  <a:pt x="81779" y="0"/>
                  <a:pt x="101848" y="11802"/>
                  <a:pt x="112435" y="30835"/>
                </a:cubicBezTo>
                <a:cubicBezTo>
                  <a:pt x="123021" y="49869"/>
                  <a:pt x="122462" y="73145"/>
                  <a:pt x="110974" y="91648"/>
                </a:cubicBezTo>
                <a:cubicBezTo>
                  <a:pt x="99486" y="110151"/>
                  <a:pt x="78873" y="120976"/>
                  <a:pt x="57118" y="119930"/>
                </a:cubicBezTo>
                <a:lnTo>
                  <a:pt x="60000" y="60000"/>
                </a:lnTo>
                <a:lnTo>
                  <a:pt x="60000" y="0"/>
                </a:lnTo>
                <a:close/>
              </a:path>
              <a:path extrusionOk="0" fill="none" h="120000" w="120000">
                <a:moveTo>
                  <a:pt x="60000" y="0"/>
                </a:moveTo>
                <a:cubicBezTo>
                  <a:pt x="81779" y="0"/>
                  <a:pt x="101848" y="11802"/>
                  <a:pt x="112435" y="30835"/>
                </a:cubicBezTo>
                <a:cubicBezTo>
                  <a:pt x="123021" y="49869"/>
                  <a:pt x="122462" y="73145"/>
                  <a:pt x="110974" y="91648"/>
                </a:cubicBezTo>
                <a:cubicBezTo>
                  <a:pt x="99486" y="110151"/>
                  <a:pt x="78873" y="120976"/>
                  <a:pt x="57118" y="119930"/>
                </a:cubicBezTo>
              </a:path>
            </a:pathLst>
          </a:cu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89" name="Google Shape;289;p29"/>
          <p:cNvSpPr/>
          <p:nvPr/>
        </p:nvSpPr>
        <p:spPr>
          <a:xfrm rot="5400000">
            <a:off x="4248150" y="1771650"/>
            <a:ext cx="342900" cy="457200"/>
          </a:xfrm>
          <a:custGeom>
            <a:rect b="b" l="l" r="r" t="t"/>
            <a:pathLst>
              <a:path extrusionOk="0" h="120000" w="120000">
                <a:moveTo>
                  <a:pt x="49422" y="119060"/>
                </a:moveTo>
                <a:cubicBezTo>
                  <a:pt x="18453" y="113513"/>
                  <a:pt x="-2971" y="84988"/>
                  <a:pt x="331" y="53701"/>
                </a:cubicBezTo>
                <a:cubicBezTo>
                  <a:pt x="3634" y="22414"/>
                  <a:pt x="30542" y="-1008"/>
                  <a:pt x="61986" y="32"/>
                </a:cubicBezTo>
                <a:lnTo>
                  <a:pt x="60000" y="60000"/>
                </a:lnTo>
                <a:lnTo>
                  <a:pt x="49422" y="119060"/>
                </a:lnTo>
                <a:close/>
              </a:path>
              <a:path extrusionOk="0" fill="none" h="120000" w="120000">
                <a:moveTo>
                  <a:pt x="49422" y="119060"/>
                </a:moveTo>
                <a:cubicBezTo>
                  <a:pt x="18453" y="113513"/>
                  <a:pt x="-2971" y="84988"/>
                  <a:pt x="331" y="53701"/>
                </a:cubicBezTo>
                <a:cubicBezTo>
                  <a:pt x="3634" y="22414"/>
                  <a:pt x="30542" y="-1008"/>
                  <a:pt x="61986" y="32"/>
                </a:cubicBezTo>
              </a:path>
            </a:pathLst>
          </a:cu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290" name="Google Shape;290;p29"/>
          <p:cNvSpPr txBox="1"/>
          <p:nvPr/>
        </p:nvSpPr>
        <p:spPr>
          <a:xfrm>
            <a:off x="5791200" y="3666563"/>
            <a:ext cx="1905000" cy="252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rPr b="0" i="0" lang="en-US" sz="1600" u="none">
                <a:solidFill>
                  <a:schemeClr val="dk1"/>
                </a:solidFill>
                <a:latin typeface="Calibri"/>
                <a:ea typeface="Calibri"/>
                <a:cs typeface="Calibri"/>
                <a:sym typeface="Calibri"/>
              </a:rPr>
              <a:t>17 Million nodes</a:t>
            </a:r>
            <a:endParaRPr/>
          </a:p>
        </p:txBody>
      </p:sp>
      <p:sp>
        <p:nvSpPr>
          <p:cNvPr id="291" name="Google Shape;291;p2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292" name="Google Shape;292;p29"/>
          <p:cNvSpPr txBox="1"/>
          <p:nvPr/>
        </p:nvSpPr>
        <p:spPr>
          <a:xfrm>
            <a:off x="5023750" y="4590319"/>
            <a:ext cx="40368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i="0" lang="en-US" u="none">
                <a:solidFill>
                  <a:schemeClr val="dk1"/>
                </a:solidFill>
                <a:latin typeface="Calibri"/>
                <a:ea typeface="Calibri"/>
                <a:cs typeface="Calibri"/>
                <a:sym typeface="Calibri"/>
              </a:rPr>
              <a:t>Broder et al., Graph Structure of the Web, 2000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Bow-Tie Structure of the Web</a:t>
            </a:r>
            <a:endParaRPr/>
          </a:p>
        </p:txBody>
      </p:sp>
      <p:pic>
        <p:nvPicPr>
          <p:cNvPr id="298" name="Google Shape;298;p30"/>
          <p:cNvPicPr preferRelativeResize="0"/>
          <p:nvPr/>
        </p:nvPicPr>
        <p:blipFill rotWithShape="1">
          <a:blip r:embed="rId3">
            <a:alphaModFix/>
          </a:blip>
          <a:srcRect b="0" l="0" r="0" t="0"/>
          <a:stretch/>
        </p:blipFill>
        <p:spPr>
          <a:xfrm>
            <a:off x="1912750" y="1028831"/>
            <a:ext cx="4821514" cy="2381362"/>
          </a:xfrm>
          <a:prstGeom prst="rect">
            <a:avLst/>
          </a:prstGeom>
          <a:noFill/>
          <a:ln>
            <a:noFill/>
          </a:ln>
        </p:spPr>
      </p:pic>
      <p:sp>
        <p:nvSpPr>
          <p:cNvPr id="299" name="Google Shape;299;p30"/>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00" name="Google Shape;300;p30"/>
          <p:cNvSpPr txBox="1"/>
          <p:nvPr>
            <p:ph idx="1" type="body"/>
          </p:nvPr>
        </p:nvSpPr>
        <p:spPr>
          <a:xfrm>
            <a:off x="457200" y="3466631"/>
            <a:ext cx="8367900" cy="1128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b="1" lang="en-US" sz="1900"/>
              <a:t>SCC:</a:t>
            </a:r>
            <a:r>
              <a:rPr lang="en-US" sz="1900"/>
              <a:t> Strongly-connected component - all nodes here can reach one another along directed links</a:t>
            </a:r>
            <a:endParaRPr sz="1900"/>
          </a:p>
          <a:p>
            <a:pPr indent="0" lvl="0" marL="0" rtl="0" algn="l">
              <a:spcBef>
                <a:spcPts val="640"/>
              </a:spcBef>
              <a:spcAft>
                <a:spcPts val="0"/>
              </a:spcAft>
              <a:buClr>
                <a:schemeClr val="dk1"/>
              </a:buClr>
              <a:buSzPts val="1100"/>
              <a:buFont typeface="Arial"/>
              <a:buNone/>
            </a:pPr>
            <a:r>
              <a:rPr lang="en-US" sz="1900"/>
              <a:t>Pages with </a:t>
            </a:r>
            <a:r>
              <a:rPr i="1" lang="en-US" sz="1900"/>
              <a:t>in-links</a:t>
            </a:r>
            <a:r>
              <a:rPr lang="en-US" sz="1900"/>
              <a:t> from IN or SCC and </a:t>
            </a:r>
            <a:r>
              <a:rPr i="1" lang="en-US" sz="1900"/>
              <a:t>out-links</a:t>
            </a:r>
            <a:r>
              <a:rPr lang="en-US" sz="1900"/>
              <a:t> to OUT or SCC. </a:t>
            </a:r>
            <a:endParaRPr sz="1900"/>
          </a:p>
        </p:txBody>
      </p:sp>
      <p:sp>
        <p:nvSpPr>
          <p:cNvPr id="301" name="Google Shape;301;p30"/>
          <p:cNvSpPr txBox="1"/>
          <p:nvPr/>
        </p:nvSpPr>
        <p:spPr>
          <a:xfrm>
            <a:off x="5023750" y="4590319"/>
            <a:ext cx="40368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i="0" lang="en-US" u="none">
                <a:solidFill>
                  <a:schemeClr val="dk1"/>
                </a:solidFill>
                <a:latin typeface="Calibri"/>
                <a:ea typeface="Calibri"/>
                <a:cs typeface="Calibri"/>
                <a:sym typeface="Calibri"/>
              </a:rPr>
              <a:t>Broder et al., Graph Structure of the Web, 2000</a:t>
            </a:r>
            <a:endParaRPr/>
          </a:p>
        </p:txBody>
      </p:sp>
      <p:sp>
        <p:nvSpPr>
          <p:cNvPr id="302" name="Google Shape;302;p30"/>
          <p:cNvSpPr/>
          <p:nvPr/>
        </p:nvSpPr>
        <p:spPr>
          <a:xfrm>
            <a:off x="3547250" y="1596263"/>
            <a:ext cx="1375800" cy="945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Bow-Tie Structure of the Web</a:t>
            </a:r>
            <a:endParaRPr/>
          </a:p>
        </p:txBody>
      </p:sp>
      <p:pic>
        <p:nvPicPr>
          <p:cNvPr id="308" name="Google Shape;308;p31"/>
          <p:cNvPicPr preferRelativeResize="0"/>
          <p:nvPr/>
        </p:nvPicPr>
        <p:blipFill rotWithShape="1">
          <a:blip r:embed="rId3">
            <a:alphaModFix/>
          </a:blip>
          <a:srcRect b="0" l="0" r="0" t="0"/>
          <a:stretch/>
        </p:blipFill>
        <p:spPr>
          <a:xfrm>
            <a:off x="1912750" y="952631"/>
            <a:ext cx="4821514" cy="2381362"/>
          </a:xfrm>
          <a:prstGeom prst="rect">
            <a:avLst/>
          </a:prstGeom>
          <a:noFill/>
          <a:ln>
            <a:noFill/>
          </a:ln>
        </p:spPr>
      </p:pic>
      <p:sp>
        <p:nvSpPr>
          <p:cNvPr id="309" name="Google Shape;309;p3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10" name="Google Shape;310;p31"/>
          <p:cNvSpPr txBox="1"/>
          <p:nvPr>
            <p:ph idx="1" type="body"/>
          </p:nvPr>
        </p:nvSpPr>
        <p:spPr>
          <a:xfrm>
            <a:off x="457200" y="3404700"/>
            <a:ext cx="8367900" cy="139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700"/>
              <a:t>IN:</a:t>
            </a:r>
            <a:r>
              <a:rPr lang="en-US" sz="1700"/>
              <a:t> Pages that can reach the SCC but cannot be reached from it.  </a:t>
            </a:r>
            <a:endParaRPr sz="1700"/>
          </a:p>
          <a:p>
            <a:pPr indent="0" lvl="0" marL="0" rtl="0" algn="l">
              <a:spcBef>
                <a:spcPts val="1000"/>
              </a:spcBef>
              <a:spcAft>
                <a:spcPts val="0"/>
              </a:spcAft>
              <a:buClr>
                <a:schemeClr val="dk1"/>
              </a:buClr>
              <a:buSzPts val="1100"/>
              <a:buFont typeface="Arial"/>
              <a:buNone/>
            </a:pPr>
            <a:r>
              <a:rPr lang="en-US" sz="1700"/>
              <a:t>Pages with no </a:t>
            </a:r>
            <a:r>
              <a:rPr i="1" lang="en-US" sz="1700"/>
              <a:t>in-links,</a:t>
            </a:r>
            <a:r>
              <a:rPr lang="en-US" sz="1700"/>
              <a:t> or with </a:t>
            </a:r>
            <a:r>
              <a:rPr i="1" lang="en-US" sz="1700"/>
              <a:t>in-links</a:t>
            </a:r>
            <a:r>
              <a:rPr lang="en-US" sz="1700"/>
              <a:t> from IN pages and </a:t>
            </a:r>
            <a:r>
              <a:rPr i="1" lang="en-US" sz="1700"/>
              <a:t>out-links</a:t>
            </a:r>
            <a:r>
              <a:rPr lang="en-US" sz="1700"/>
              <a:t> to pages in IN, SCC, Tendrils, or Tubes.</a:t>
            </a:r>
            <a:endParaRPr sz="1700"/>
          </a:p>
          <a:p>
            <a:pPr indent="0" lvl="0" marL="0" rtl="0" algn="l">
              <a:spcBef>
                <a:spcPts val="1000"/>
              </a:spcBef>
              <a:spcAft>
                <a:spcPts val="1000"/>
              </a:spcAft>
              <a:buClr>
                <a:schemeClr val="dk1"/>
              </a:buClr>
              <a:buSzPts val="1100"/>
              <a:buFont typeface="Arial"/>
              <a:buNone/>
            </a:pPr>
            <a:r>
              <a:rPr lang="en-US" sz="1700"/>
              <a:t>Example: New sites that people have not yet discovered and linked to</a:t>
            </a:r>
            <a:endParaRPr sz="1700"/>
          </a:p>
        </p:txBody>
      </p:sp>
      <p:sp>
        <p:nvSpPr>
          <p:cNvPr id="311" name="Google Shape;311;p31"/>
          <p:cNvSpPr txBox="1"/>
          <p:nvPr/>
        </p:nvSpPr>
        <p:spPr>
          <a:xfrm>
            <a:off x="5023750" y="4640519"/>
            <a:ext cx="40368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i="0" lang="en-US" u="none">
                <a:solidFill>
                  <a:schemeClr val="dk1"/>
                </a:solidFill>
                <a:latin typeface="Calibri"/>
                <a:ea typeface="Calibri"/>
                <a:cs typeface="Calibri"/>
                <a:sym typeface="Calibri"/>
              </a:rPr>
              <a:t>Broder et al., Graph Structure of the Web, 2000</a:t>
            </a:r>
            <a:endParaRPr/>
          </a:p>
        </p:txBody>
      </p:sp>
      <p:sp>
        <p:nvSpPr>
          <p:cNvPr id="312" name="Google Shape;312;p31"/>
          <p:cNvSpPr/>
          <p:nvPr/>
        </p:nvSpPr>
        <p:spPr>
          <a:xfrm>
            <a:off x="2472325" y="1636538"/>
            <a:ext cx="1150200" cy="857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US"/>
              <a:t>Assigned Reading/Viewing</a:t>
            </a:r>
            <a:endParaRPr/>
          </a:p>
        </p:txBody>
      </p:sp>
      <p:sp>
        <p:nvSpPr>
          <p:cNvPr id="104" name="Google Shape;104;p14"/>
          <p:cNvSpPr txBox="1"/>
          <p:nvPr>
            <p:ph idx="1" type="body"/>
          </p:nvPr>
        </p:nvSpPr>
        <p:spPr>
          <a:xfrm>
            <a:off x="4098425" y="3281225"/>
            <a:ext cx="4770300" cy="1485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640"/>
              </a:spcBef>
              <a:spcAft>
                <a:spcPts val="0"/>
              </a:spcAft>
              <a:buClr>
                <a:schemeClr val="dk1"/>
              </a:buClr>
              <a:buSzPts val="3200"/>
              <a:buFont typeface="Arial"/>
              <a:buNone/>
            </a:pPr>
            <a:r>
              <a:rPr lang="en-US" sz="1400"/>
              <a:t>"On the 10th anniversary of this emerging interdisciplinary research field, Professors Leslie Carr, Dave De Roure, Dame Wendy Hall, Sir Nigel Shadbolt, Noshir Contractor, Ted Nelson, Manfred Hauswirth, Susan Halford, with Dr Pete Burnap and Switch Concepts CEO, Tom Barnett, give their views on the nature of Web Science."   		Dec 5, 2016</a:t>
            </a:r>
            <a:endParaRPr b="0" i="0" sz="2800" u="none">
              <a:solidFill>
                <a:schemeClr val="dk1"/>
              </a:solidFill>
              <a:latin typeface="Calibri"/>
              <a:ea typeface="Calibri"/>
              <a:cs typeface="Calibri"/>
              <a:sym typeface="Calibri"/>
            </a:endParaRPr>
          </a:p>
        </p:txBody>
      </p:sp>
      <p:sp>
        <p:nvSpPr>
          <p:cNvPr id="105" name="Google Shape;105;p1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 name="Google Shape;106;p14"/>
          <p:cNvSpPr txBox="1"/>
          <p:nvPr/>
        </p:nvSpPr>
        <p:spPr>
          <a:xfrm>
            <a:off x="4159800" y="3040444"/>
            <a:ext cx="42222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What is Web Science?</a:t>
            </a:r>
            <a:r>
              <a:rPr lang="en-US">
                <a:latin typeface="Calibri"/>
                <a:ea typeface="Calibri"/>
                <a:cs typeface="Calibri"/>
                <a:sym typeface="Calibri"/>
              </a:rPr>
              <a:t>, YouTube</a:t>
            </a:r>
            <a:r>
              <a:rPr lang="en-US">
                <a:latin typeface="Calibri"/>
                <a:ea typeface="Calibri"/>
                <a:cs typeface="Calibri"/>
                <a:sym typeface="Calibri"/>
              </a:rPr>
              <a:t> </a:t>
            </a:r>
            <a:endParaRPr>
              <a:latin typeface="Calibri"/>
              <a:ea typeface="Calibri"/>
              <a:cs typeface="Calibri"/>
              <a:sym typeface="Calibri"/>
            </a:endParaRPr>
          </a:p>
        </p:txBody>
      </p:sp>
      <p:pic>
        <p:nvPicPr>
          <p:cNvPr descr="Youtube video introduction that says What is Web Science." id="107" name="Google Shape;107;p14" title="What is Web Science"/>
          <p:cNvPicPr preferRelativeResize="0"/>
          <p:nvPr/>
        </p:nvPicPr>
        <p:blipFill>
          <a:blip r:embed="rId4">
            <a:alphaModFix/>
          </a:blip>
          <a:stretch>
            <a:fillRect/>
          </a:stretch>
        </p:blipFill>
        <p:spPr>
          <a:xfrm>
            <a:off x="4174625" y="1010500"/>
            <a:ext cx="3516435" cy="2015174"/>
          </a:xfrm>
          <a:prstGeom prst="rect">
            <a:avLst/>
          </a:prstGeom>
          <a:noFill/>
          <a:ln>
            <a:noFill/>
          </a:ln>
        </p:spPr>
      </p:pic>
      <p:pic>
        <p:nvPicPr>
          <p:cNvPr descr="Cover of the assigned textbook for the course, titled, &quot;Web Science: An Interdisciplinary Approach to Understanding the Web&quot; by James Hendler, Nigel Shadbolt, Wendy Hall, Tim Berners-Lee, and Daniel Weitzner." id="108" name="Google Shape;108;p14" title="Textbook Cover"/>
          <p:cNvPicPr preferRelativeResize="0"/>
          <p:nvPr/>
        </p:nvPicPr>
        <p:blipFill>
          <a:blip r:embed="rId5">
            <a:alphaModFix/>
          </a:blip>
          <a:stretch>
            <a:fillRect/>
          </a:stretch>
        </p:blipFill>
        <p:spPr>
          <a:xfrm>
            <a:off x="361725" y="1046650"/>
            <a:ext cx="2464400" cy="3320374"/>
          </a:xfrm>
          <a:prstGeom prst="rect">
            <a:avLst/>
          </a:prstGeom>
          <a:noFill/>
          <a:ln cap="flat" cmpd="sng" w="9525">
            <a:solidFill>
              <a:srgbClr val="000000"/>
            </a:solidFill>
            <a:prstDash val="solid"/>
            <a:round/>
            <a:headEnd len="sm" w="sm" type="none"/>
            <a:tailEnd len="sm" w="sm" type="none"/>
          </a:ln>
        </p:spPr>
      </p:pic>
      <p:sp>
        <p:nvSpPr>
          <p:cNvPr id="109" name="Google Shape;109;p14"/>
          <p:cNvSpPr txBox="1"/>
          <p:nvPr/>
        </p:nvSpPr>
        <p:spPr>
          <a:xfrm>
            <a:off x="112925" y="4418775"/>
            <a:ext cx="3559800" cy="45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u="sng">
                <a:solidFill>
                  <a:schemeClr val="hlink"/>
                </a:solidFill>
                <a:latin typeface="Calibri"/>
                <a:ea typeface="Calibri"/>
                <a:cs typeface="Calibri"/>
                <a:sym typeface="Calibri"/>
                <a:hlinkClick r:id="rId6"/>
              </a:rPr>
              <a:t>Web Science: An Interdisciplinary Approach to Understanding the Web | July 2008</a:t>
            </a:r>
            <a:r>
              <a:rPr lang="en-US" sz="1300">
                <a:latin typeface="Calibri"/>
                <a:ea typeface="Calibri"/>
                <a:cs typeface="Calibri"/>
                <a:sym typeface="Calibri"/>
              </a:rPr>
              <a:t> </a:t>
            </a:r>
            <a:endParaRPr sz="13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Bow-Tie Structure of the Web</a:t>
            </a:r>
            <a:endParaRPr/>
          </a:p>
        </p:txBody>
      </p:sp>
      <p:pic>
        <p:nvPicPr>
          <p:cNvPr id="318" name="Google Shape;318;p32"/>
          <p:cNvPicPr preferRelativeResize="0"/>
          <p:nvPr/>
        </p:nvPicPr>
        <p:blipFill rotWithShape="1">
          <a:blip r:embed="rId3">
            <a:alphaModFix/>
          </a:blip>
          <a:srcRect b="0" l="0" r="0" t="0"/>
          <a:stretch/>
        </p:blipFill>
        <p:spPr>
          <a:xfrm>
            <a:off x="1912750" y="1028831"/>
            <a:ext cx="4821514" cy="2381362"/>
          </a:xfrm>
          <a:prstGeom prst="rect">
            <a:avLst/>
          </a:prstGeom>
          <a:noFill/>
          <a:ln>
            <a:noFill/>
          </a:ln>
        </p:spPr>
      </p:pic>
      <p:sp>
        <p:nvSpPr>
          <p:cNvPr id="319" name="Google Shape;319;p3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20" name="Google Shape;320;p32"/>
          <p:cNvSpPr txBox="1"/>
          <p:nvPr>
            <p:ph idx="1" type="body"/>
          </p:nvPr>
        </p:nvSpPr>
        <p:spPr>
          <a:xfrm>
            <a:off x="457200" y="3466625"/>
            <a:ext cx="8367900" cy="1185000"/>
          </a:xfrm>
          <a:prstGeom prst="rect">
            <a:avLst/>
          </a:prstGeom>
        </p:spPr>
        <p:txBody>
          <a:bodyPr anchorCtr="0" anchor="ctr"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b="1" lang="en-US" sz="1600"/>
              <a:t>OUT:</a:t>
            </a:r>
            <a:r>
              <a:rPr lang="en-US" sz="1600"/>
              <a:t> Pages that are accessible from the SCC, but do not link back to it. </a:t>
            </a:r>
            <a:endParaRPr sz="1600"/>
          </a:p>
          <a:p>
            <a:pPr indent="0" lvl="0" marL="0" rtl="0" algn="l">
              <a:spcBef>
                <a:spcPts val="640"/>
              </a:spcBef>
              <a:spcAft>
                <a:spcPts val="0"/>
              </a:spcAft>
              <a:buClr>
                <a:schemeClr val="dk1"/>
              </a:buClr>
              <a:buSzPts val="1100"/>
              <a:buFont typeface="Arial"/>
              <a:buNone/>
            </a:pPr>
            <a:r>
              <a:rPr lang="en-US" sz="1600"/>
              <a:t>Pages with no </a:t>
            </a:r>
            <a:r>
              <a:rPr i="1" lang="en-US" sz="1600"/>
              <a:t>out-links,</a:t>
            </a:r>
            <a:r>
              <a:rPr lang="en-US" sz="1600"/>
              <a:t> or with </a:t>
            </a:r>
            <a:r>
              <a:rPr i="1" lang="en-US" sz="1600"/>
              <a:t>out-links</a:t>
            </a:r>
            <a:r>
              <a:rPr lang="en-US" sz="1600"/>
              <a:t> to other pages in OUT and all </a:t>
            </a:r>
            <a:r>
              <a:rPr i="1" lang="en-US" sz="1600"/>
              <a:t>in-links</a:t>
            </a:r>
            <a:r>
              <a:rPr lang="en-US" sz="1600"/>
              <a:t> come from OUT, SCC, Tendrils, or Tubes.</a:t>
            </a:r>
            <a:endParaRPr sz="1600"/>
          </a:p>
          <a:p>
            <a:pPr indent="0" lvl="0" marL="0" rtl="0" algn="l">
              <a:spcBef>
                <a:spcPts val="640"/>
              </a:spcBef>
              <a:spcAft>
                <a:spcPts val="0"/>
              </a:spcAft>
              <a:buClr>
                <a:schemeClr val="dk1"/>
              </a:buClr>
              <a:buSzPts val="1100"/>
              <a:buFont typeface="Arial"/>
              <a:buNone/>
            </a:pPr>
            <a:r>
              <a:rPr lang="en-US" sz="1600"/>
              <a:t>Example: Corporate websites that contain only internal links</a:t>
            </a:r>
            <a:endParaRPr sz="1600"/>
          </a:p>
        </p:txBody>
      </p:sp>
      <p:sp>
        <p:nvSpPr>
          <p:cNvPr id="321" name="Google Shape;321;p32"/>
          <p:cNvSpPr txBox="1"/>
          <p:nvPr/>
        </p:nvSpPr>
        <p:spPr>
          <a:xfrm>
            <a:off x="5023750" y="4590319"/>
            <a:ext cx="40368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i="0" lang="en-US" u="none">
                <a:solidFill>
                  <a:schemeClr val="dk1"/>
                </a:solidFill>
                <a:latin typeface="Calibri"/>
                <a:ea typeface="Calibri"/>
                <a:cs typeface="Calibri"/>
                <a:sym typeface="Calibri"/>
              </a:rPr>
              <a:t>Broder et al., Graph Structure of the Web, 2000</a:t>
            </a:r>
            <a:endParaRPr/>
          </a:p>
        </p:txBody>
      </p:sp>
      <p:sp>
        <p:nvSpPr>
          <p:cNvPr id="322" name="Google Shape;322;p32"/>
          <p:cNvSpPr/>
          <p:nvPr/>
        </p:nvSpPr>
        <p:spPr>
          <a:xfrm>
            <a:off x="4783400" y="1612369"/>
            <a:ext cx="1150200" cy="857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Bow-Tie Structure of the Web</a:t>
            </a:r>
            <a:endParaRPr/>
          </a:p>
        </p:txBody>
      </p:sp>
      <p:pic>
        <p:nvPicPr>
          <p:cNvPr id="328" name="Google Shape;328;p33"/>
          <p:cNvPicPr preferRelativeResize="0"/>
          <p:nvPr/>
        </p:nvPicPr>
        <p:blipFill rotWithShape="1">
          <a:blip r:embed="rId3">
            <a:alphaModFix/>
          </a:blip>
          <a:srcRect b="0" l="0" r="0" t="0"/>
          <a:stretch/>
        </p:blipFill>
        <p:spPr>
          <a:xfrm>
            <a:off x="1912750" y="1028831"/>
            <a:ext cx="4821514" cy="2381362"/>
          </a:xfrm>
          <a:prstGeom prst="rect">
            <a:avLst/>
          </a:prstGeom>
          <a:noFill/>
          <a:ln>
            <a:noFill/>
          </a:ln>
        </p:spPr>
      </p:pic>
      <p:sp>
        <p:nvSpPr>
          <p:cNvPr id="329" name="Google Shape;329;p3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30" name="Google Shape;330;p33"/>
          <p:cNvSpPr txBox="1"/>
          <p:nvPr>
            <p:ph idx="1" type="body"/>
          </p:nvPr>
        </p:nvSpPr>
        <p:spPr>
          <a:xfrm>
            <a:off x="457200" y="3466631"/>
            <a:ext cx="8367900" cy="1128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b="1" lang="en-US" sz="1900"/>
              <a:t>Tendrils:</a:t>
            </a:r>
            <a:r>
              <a:rPr lang="en-US" sz="1900"/>
              <a:t> Pages that cannot reach the SCC and cannot be reached from the SCC.</a:t>
            </a:r>
            <a:endParaRPr sz="1900"/>
          </a:p>
          <a:p>
            <a:pPr indent="0" lvl="0" marL="0" rtl="0" algn="l">
              <a:spcBef>
                <a:spcPts val="640"/>
              </a:spcBef>
              <a:spcAft>
                <a:spcPts val="0"/>
              </a:spcAft>
              <a:buClr>
                <a:schemeClr val="dk1"/>
              </a:buClr>
              <a:buSzPts val="1100"/>
              <a:buFont typeface="Arial"/>
              <a:buNone/>
            </a:pPr>
            <a:r>
              <a:rPr lang="en-US" sz="1900"/>
              <a:t>Pages that can only be reached from IN, or can only reach OUT.</a:t>
            </a:r>
            <a:endParaRPr sz="1900"/>
          </a:p>
        </p:txBody>
      </p:sp>
      <p:sp>
        <p:nvSpPr>
          <p:cNvPr id="331" name="Google Shape;331;p33"/>
          <p:cNvSpPr txBox="1"/>
          <p:nvPr/>
        </p:nvSpPr>
        <p:spPr>
          <a:xfrm>
            <a:off x="5023750" y="4590319"/>
            <a:ext cx="40368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i="0" lang="en-US" u="none">
                <a:solidFill>
                  <a:schemeClr val="dk1"/>
                </a:solidFill>
                <a:latin typeface="Calibri"/>
                <a:ea typeface="Calibri"/>
                <a:cs typeface="Calibri"/>
                <a:sym typeface="Calibri"/>
              </a:rPr>
              <a:t>Broder et al., Graph Structure of the Web, 2000</a:t>
            </a:r>
            <a:endParaRPr/>
          </a:p>
        </p:txBody>
      </p:sp>
      <p:sp>
        <p:nvSpPr>
          <p:cNvPr id="332" name="Google Shape;332;p33"/>
          <p:cNvSpPr/>
          <p:nvPr/>
        </p:nvSpPr>
        <p:spPr>
          <a:xfrm>
            <a:off x="3532900" y="987131"/>
            <a:ext cx="801600" cy="581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Bow-Tie Structure of the Web</a:t>
            </a:r>
            <a:endParaRPr/>
          </a:p>
        </p:txBody>
      </p:sp>
      <p:pic>
        <p:nvPicPr>
          <p:cNvPr id="338" name="Google Shape;338;p34"/>
          <p:cNvPicPr preferRelativeResize="0"/>
          <p:nvPr/>
        </p:nvPicPr>
        <p:blipFill rotWithShape="1">
          <a:blip r:embed="rId3">
            <a:alphaModFix/>
          </a:blip>
          <a:srcRect b="0" l="0" r="0" t="0"/>
          <a:stretch/>
        </p:blipFill>
        <p:spPr>
          <a:xfrm>
            <a:off x="1912750" y="1028831"/>
            <a:ext cx="4821514" cy="2381362"/>
          </a:xfrm>
          <a:prstGeom prst="rect">
            <a:avLst/>
          </a:prstGeom>
          <a:noFill/>
          <a:ln>
            <a:noFill/>
          </a:ln>
        </p:spPr>
      </p:pic>
      <p:sp>
        <p:nvSpPr>
          <p:cNvPr id="339" name="Google Shape;339;p3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40" name="Google Shape;340;p34"/>
          <p:cNvSpPr txBox="1"/>
          <p:nvPr>
            <p:ph idx="1" type="body"/>
          </p:nvPr>
        </p:nvSpPr>
        <p:spPr>
          <a:xfrm>
            <a:off x="457200" y="3466631"/>
            <a:ext cx="8367900" cy="1128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b="1" lang="en-US" sz="1800"/>
              <a:t>Tubes:</a:t>
            </a:r>
            <a:r>
              <a:rPr lang="en-US" sz="1800"/>
              <a:t> Connects a TENDRIL hanging off from IN to a TENDRIL leading into OUT (a passage from a portion of IN to a portion of OUT without touching SCC)</a:t>
            </a:r>
            <a:endParaRPr sz="1800"/>
          </a:p>
          <a:p>
            <a:pPr indent="0" lvl="0" marL="0" rtl="0" algn="l">
              <a:spcBef>
                <a:spcPts val="640"/>
              </a:spcBef>
              <a:spcAft>
                <a:spcPts val="0"/>
              </a:spcAft>
              <a:buClr>
                <a:schemeClr val="dk1"/>
              </a:buClr>
              <a:buSzPts val="1100"/>
              <a:buFont typeface="Arial"/>
              <a:buNone/>
            </a:pPr>
            <a:r>
              <a:rPr lang="en-US" sz="1800"/>
              <a:t>Pages that have </a:t>
            </a:r>
            <a:r>
              <a:rPr i="1" lang="en-US" sz="1800"/>
              <a:t>in-links</a:t>
            </a:r>
            <a:r>
              <a:rPr lang="en-US" sz="1800"/>
              <a:t> from IN or other pages in Tubes and </a:t>
            </a:r>
            <a:r>
              <a:rPr i="1" lang="en-US" sz="1800"/>
              <a:t>out-links</a:t>
            </a:r>
            <a:r>
              <a:rPr lang="en-US" sz="1800"/>
              <a:t> to pages in Tubes or OUT.</a:t>
            </a:r>
            <a:endParaRPr sz="1800"/>
          </a:p>
          <a:p>
            <a:pPr indent="0" lvl="0" marL="0" rtl="0" algn="l">
              <a:spcBef>
                <a:spcPts val="640"/>
              </a:spcBef>
              <a:spcAft>
                <a:spcPts val="0"/>
              </a:spcAft>
              <a:buClr>
                <a:schemeClr val="dk1"/>
              </a:buClr>
              <a:buSzPts val="1100"/>
              <a:buFont typeface="Arial"/>
              <a:buNone/>
            </a:pPr>
            <a:r>
              <a:t/>
            </a:r>
            <a:endParaRPr sz="1800"/>
          </a:p>
        </p:txBody>
      </p:sp>
      <p:sp>
        <p:nvSpPr>
          <p:cNvPr id="341" name="Google Shape;341;p34"/>
          <p:cNvSpPr txBox="1"/>
          <p:nvPr/>
        </p:nvSpPr>
        <p:spPr>
          <a:xfrm>
            <a:off x="5023750" y="4590319"/>
            <a:ext cx="40368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i="0" lang="en-US" u="none">
                <a:solidFill>
                  <a:schemeClr val="dk1"/>
                </a:solidFill>
                <a:latin typeface="Calibri"/>
                <a:ea typeface="Calibri"/>
                <a:cs typeface="Calibri"/>
                <a:sym typeface="Calibri"/>
              </a:rPr>
              <a:t>Broder et al., Graph Structure of the Web, 2000</a:t>
            </a:r>
            <a:endParaRPr/>
          </a:p>
        </p:txBody>
      </p:sp>
      <p:sp>
        <p:nvSpPr>
          <p:cNvPr id="342" name="Google Shape;342;p34"/>
          <p:cNvSpPr/>
          <p:nvPr/>
        </p:nvSpPr>
        <p:spPr>
          <a:xfrm>
            <a:off x="3780300" y="2738738"/>
            <a:ext cx="633300" cy="437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Bow-Tie Structure of the Web</a:t>
            </a:r>
            <a:endParaRPr/>
          </a:p>
        </p:txBody>
      </p:sp>
      <p:pic>
        <p:nvPicPr>
          <p:cNvPr id="348" name="Google Shape;348;p35"/>
          <p:cNvPicPr preferRelativeResize="0"/>
          <p:nvPr/>
        </p:nvPicPr>
        <p:blipFill rotWithShape="1">
          <a:blip r:embed="rId3">
            <a:alphaModFix/>
          </a:blip>
          <a:srcRect b="0" l="0" r="0" t="0"/>
          <a:stretch/>
        </p:blipFill>
        <p:spPr>
          <a:xfrm>
            <a:off x="1912750" y="1028831"/>
            <a:ext cx="4821514" cy="2381362"/>
          </a:xfrm>
          <a:prstGeom prst="rect">
            <a:avLst/>
          </a:prstGeom>
          <a:noFill/>
          <a:ln>
            <a:noFill/>
          </a:ln>
        </p:spPr>
      </p:pic>
      <p:sp>
        <p:nvSpPr>
          <p:cNvPr id="349" name="Google Shape;349;p3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50" name="Google Shape;350;p35"/>
          <p:cNvSpPr txBox="1"/>
          <p:nvPr>
            <p:ph idx="1" type="body"/>
          </p:nvPr>
        </p:nvSpPr>
        <p:spPr>
          <a:xfrm>
            <a:off x="457200" y="3580626"/>
            <a:ext cx="8367900" cy="1014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b="1" lang="en-US" sz="2000"/>
              <a:t>Disconnected:</a:t>
            </a:r>
            <a:r>
              <a:rPr lang="en-US" sz="2000"/>
              <a:t> Pages that have no </a:t>
            </a:r>
            <a:r>
              <a:rPr i="1" lang="en-US" sz="2000"/>
              <a:t>in-links</a:t>
            </a:r>
            <a:r>
              <a:rPr lang="en-US" sz="2000"/>
              <a:t> from any other components and no </a:t>
            </a:r>
            <a:r>
              <a:rPr i="1" lang="en-US" sz="2000"/>
              <a:t>out-links</a:t>
            </a:r>
            <a:r>
              <a:rPr lang="en-US" sz="2000"/>
              <a:t> to other components. These pages may be linked to each other.</a:t>
            </a:r>
            <a:endParaRPr sz="2000"/>
          </a:p>
          <a:p>
            <a:pPr indent="0" lvl="0" marL="0" rtl="0" algn="l">
              <a:spcBef>
                <a:spcPts val="640"/>
              </a:spcBef>
              <a:spcAft>
                <a:spcPts val="0"/>
              </a:spcAft>
              <a:buClr>
                <a:schemeClr val="dk1"/>
              </a:buClr>
              <a:buSzPts val="1100"/>
              <a:buFont typeface="Arial"/>
              <a:buNone/>
            </a:pPr>
            <a:r>
              <a:t/>
            </a:r>
            <a:endParaRPr sz="2000"/>
          </a:p>
        </p:txBody>
      </p:sp>
      <p:sp>
        <p:nvSpPr>
          <p:cNvPr id="351" name="Google Shape;351;p35"/>
          <p:cNvSpPr txBox="1"/>
          <p:nvPr/>
        </p:nvSpPr>
        <p:spPr>
          <a:xfrm>
            <a:off x="5023750" y="4590319"/>
            <a:ext cx="40368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i="0" lang="en-US" u="none">
                <a:solidFill>
                  <a:schemeClr val="dk1"/>
                </a:solidFill>
                <a:latin typeface="Calibri"/>
                <a:ea typeface="Calibri"/>
                <a:cs typeface="Calibri"/>
                <a:sym typeface="Calibri"/>
              </a:rPr>
              <a:t>Broder et al., Graph Structure of the Web, 2000</a:t>
            </a:r>
            <a:endParaRPr/>
          </a:p>
        </p:txBody>
      </p:sp>
      <p:sp>
        <p:nvSpPr>
          <p:cNvPr id="352" name="Google Shape;352;p35"/>
          <p:cNvSpPr/>
          <p:nvPr/>
        </p:nvSpPr>
        <p:spPr>
          <a:xfrm>
            <a:off x="4116800" y="2916881"/>
            <a:ext cx="2236500" cy="601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p:nvPr/>
        </p:nvSpPr>
        <p:spPr>
          <a:xfrm>
            <a:off x="2937081" y="1584400"/>
            <a:ext cx="1065600" cy="985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360" name="Google Shape;360;p36"/>
          <p:cNvPicPr preferRelativeResize="0"/>
          <p:nvPr/>
        </p:nvPicPr>
        <p:blipFill rotWithShape="1">
          <a:blip r:embed="rId3">
            <a:alphaModFix/>
          </a:blip>
          <a:srcRect b="7330" l="3642" r="0" t="0"/>
          <a:stretch/>
        </p:blipFill>
        <p:spPr>
          <a:xfrm>
            <a:off x="4057500" y="103275"/>
            <a:ext cx="3982176" cy="4766374"/>
          </a:xfrm>
          <a:prstGeom prst="rect">
            <a:avLst/>
          </a:prstGeom>
          <a:noFill/>
          <a:ln>
            <a:noFill/>
          </a:ln>
        </p:spPr>
      </p:pic>
      <p:sp>
        <p:nvSpPr>
          <p:cNvPr id="361" name="Google Shape;361;p36"/>
          <p:cNvSpPr txBox="1"/>
          <p:nvPr/>
        </p:nvSpPr>
        <p:spPr>
          <a:xfrm>
            <a:off x="50200" y="4595750"/>
            <a:ext cx="48189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Based on Fig 13.6 from </a:t>
            </a:r>
            <a:r>
              <a:rPr i="1" lang="en-US" u="sng">
                <a:solidFill>
                  <a:schemeClr val="hlink"/>
                </a:solidFill>
                <a:latin typeface="Calibri"/>
                <a:ea typeface="Calibri"/>
                <a:cs typeface="Calibri"/>
                <a:sym typeface="Calibri"/>
                <a:hlinkClick r:id="rId4"/>
              </a:rPr>
              <a:t>Networks, Crowds, and Markets</a:t>
            </a:r>
            <a:endParaRPr i="1">
              <a:latin typeface="Calibri"/>
              <a:ea typeface="Calibri"/>
              <a:cs typeface="Calibri"/>
              <a:sym typeface="Calibri"/>
            </a:endParaRPr>
          </a:p>
        </p:txBody>
      </p:sp>
      <p:sp>
        <p:nvSpPr>
          <p:cNvPr id="362" name="Google Shape;362;p36"/>
          <p:cNvSpPr/>
          <p:nvPr/>
        </p:nvSpPr>
        <p:spPr>
          <a:xfrm>
            <a:off x="4969375" y="769675"/>
            <a:ext cx="2944800" cy="237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txBox="1"/>
          <p:nvPr/>
        </p:nvSpPr>
        <p:spPr>
          <a:xfrm>
            <a:off x="702750" y="987175"/>
            <a:ext cx="1848900" cy="22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rgbClr val="FF0000"/>
                </a:solidFill>
                <a:latin typeface="Calibri"/>
                <a:ea typeface="Calibri"/>
                <a:cs typeface="Calibri"/>
                <a:sym typeface="Calibri"/>
              </a:rPr>
              <a:t>SCC</a:t>
            </a:r>
            <a:endParaRPr sz="2200">
              <a:solidFill>
                <a:srgbClr val="FF0000"/>
              </a:solidFill>
              <a:latin typeface="Calibri"/>
              <a:ea typeface="Calibri"/>
              <a:cs typeface="Calibri"/>
              <a:sym typeface="Calibri"/>
            </a:endParaRPr>
          </a:p>
          <a:p>
            <a:pPr indent="0" lvl="0" marL="0" rtl="0" algn="l">
              <a:spcBef>
                <a:spcPts val="0"/>
              </a:spcBef>
              <a:spcAft>
                <a:spcPts val="0"/>
              </a:spcAft>
              <a:buNone/>
            </a:pPr>
            <a:r>
              <a:rPr lang="en-US" sz="2200">
                <a:solidFill>
                  <a:srgbClr val="0000FF"/>
                </a:solidFill>
                <a:latin typeface="Calibri"/>
                <a:ea typeface="Calibri"/>
                <a:cs typeface="Calibri"/>
                <a:sym typeface="Calibri"/>
              </a:rPr>
              <a:t>IN</a:t>
            </a:r>
            <a:endParaRPr sz="2200">
              <a:solidFill>
                <a:srgbClr val="0000FF"/>
              </a:solidFill>
              <a:latin typeface="Calibri"/>
              <a:ea typeface="Calibri"/>
              <a:cs typeface="Calibri"/>
              <a:sym typeface="Calibri"/>
            </a:endParaRPr>
          </a:p>
          <a:p>
            <a:pPr indent="0" lvl="0" marL="0" rtl="0" algn="l">
              <a:spcBef>
                <a:spcPts val="0"/>
              </a:spcBef>
              <a:spcAft>
                <a:spcPts val="0"/>
              </a:spcAft>
              <a:buNone/>
            </a:pPr>
            <a:r>
              <a:rPr lang="en-US" sz="2200">
                <a:solidFill>
                  <a:srgbClr val="38761D"/>
                </a:solidFill>
                <a:latin typeface="Calibri"/>
                <a:ea typeface="Calibri"/>
                <a:cs typeface="Calibri"/>
                <a:sym typeface="Calibri"/>
              </a:rPr>
              <a:t>OUT</a:t>
            </a:r>
            <a:endParaRPr sz="2200">
              <a:solidFill>
                <a:srgbClr val="38761D"/>
              </a:solidFill>
              <a:latin typeface="Calibri"/>
              <a:ea typeface="Calibri"/>
              <a:cs typeface="Calibri"/>
              <a:sym typeface="Calibri"/>
            </a:endParaRPr>
          </a:p>
          <a:p>
            <a:pPr indent="0" lvl="0" marL="0" rtl="0" algn="l">
              <a:spcBef>
                <a:spcPts val="0"/>
              </a:spcBef>
              <a:spcAft>
                <a:spcPts val="0"/>
              </a:spcAft>
              <a:buNone/>
            </a:pPr>
            <a:r>
              <a:rPr lang="en-US" sz="2200">
                <a:solidFill>
                  <a:srgbClr val="FF9900"/>
                </a:solidFill>
                <a:latin typeface="Calibri"/>
                <a:ea typeface="Calibri"/>
                <a:cs typeface="Calibri"/>
                <a:sym typeface="Calibri"/>
              </a:rPr>
              <a:t>tendril</a:t>
            </a:r>
            <a:endParaRPr sz="2200">
              <a:solidFill>
                <a:srgbClr val="FF9900"/>
              </a:solidFill>
              <a:latin typeface="Calibri"/>
              <a:ea typeface="Calibri"/>
              <a:cs typeface="Calibri"/>
              <a:sym typeface="Calibri"/>
            </a:endParaRPr>
          </a:p>
          <a:p>
            <a:pPr indent="0" lvl="0" marL="0" rtl="0" algn="l">
              <a:spcBef>
                <a:spcPts val="0"/>
              </a:spcBef>
              <a:spcAft>
                <a:spcPts val="0"/>
              </a:spcAft>
              <a:buNone/>
            </a:pPr>
            <a:r>
              <a:rPr lang="en-US" sz="2200">
                <a:solidFill>
                  <a:srgbClr val="9900FF"/>
                </a:solidFill>
                <a:latin typeface="Calibri"/>
                <a:ea typeface="Calibri"/>
                <a:cs typeface="Calibri"/>
                <a:sym typeface="Calibri"/>
              </a:rPr>
              <a:t>tube</a:t>
            </a:r>
            <a:endParaRPr sz="2200">
              <a:solidFill>
                <a:srgbClr val="9900FF"/>
              </a:solidFill>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disconnected</a:t>
            </a:r>
            <a:endParaRPr sz="2200">
              <a:latin typeface="Calibri"/>
              <a:ea typeface="Calibri"/>
              <a:cs typeface="Calibri"/>
              <a:sym typeface="Calibri"/>
            </a:endParaRPr>
          </a:p>
        </p:txBody>
      </p:sp>
      <p:sp>
        <p:nvSpPr>
          <p:cNvPr id="364" name="Google Shape;364;p36"/>
          <p:cNvSpPr/>
          <p:nvPr/>
        </p:nvSpPr>
        <p:spPr>
          <a:xfrm>
            <a:off x="4199725" y="167325"/>
            <a:ext cx="828300" cy="493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6934200" y="167325"/>
            <a:ext cx="980100" cy="493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4199725" y="3356575"/>
            <a:ext cx="828300" cy="5502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5473175" y="3258000"/>
            <a:ext cx="1813500" cy="15693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4103550" y="856075"/>
            <a:ext cx="681900" cy="4935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3007000" y="1673200"/>
            <a:ext cx="635700" cy="3681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My web page</a:t>
            </a:r>
            <a:endParaRPr sz="800"/>
          </a:p>
        </p:txBody>
      </p:sp>
      <p:sp>
        <p:nvSpPr>
          <p:cNvPr id="370" name="Google Shape;370;p36"/>
          <p:cNvSpPr/>
          <p:nvPr/>
        </p:nvSpPr>
        <p:spPr>
          <a:xfrm>
            <a:off x="3301625" y="2143500"/>
            <a:ext cx="635700" cy="3681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Your </a:t>
            </a:r>
            <a:r>
              <a:rPr lang="en-US" sz="800"/>
              <a:t>web page</a:t>
            </a:r>
            <a:endParaRPr sz="800"/>
          </a:p>
        </p:txBody>
      </p:sp>
      <p:cxnSp>
        <p:nvCxnSpPr>
          <p:cNvPr id="371" name="Google Shape;371;p36"/>
          <p:cNvCxnSpPr>
            <a:stCxn id="369" idx="5"/>
            <a:endCxn id="370" idx="0"/>
          </p:cNvCxnSpPr>
          <p:nvPr/>
        </p:nvCxnSpPr>
        <p:spPr>
          <a:xfrm>
            <a:off x="3549604" y="1987393"/>
            <a:ext cx="69900" cy="156000"/>
          </a:xfrm>
          <a:prstGeom prst="straightConnector1">
            <a:avLst/>
          </a:prstGeom>
          <a:noFill/>
          <a:ln cap="flat" cmpd="sng" w="9525">
            <a:solidFill>
              <a:srgbClr val="000000"/>
            </a:solidFill>
            <a:prstDash val="solid"/>
            <a:round/>
            <a:headEnd len="med" w="med" type="none"/>
            <a:tailEnd len="med" w="med" type="triangle"/>
          </a:ln>
        </p:spPr>
      </p:cxnSp>
      <p:sp>
        <p:nvSpPr>
          <p:cNvPr id="372" name="Google Shape;372;p36"/>
          <p:cNvSpPr/>
          <p:nvPr/>
        </p:nvSpPr>
        <p:spPr>
          <a:xfrm>
            <a:off x="8237550" y="2352650"/>
            <a:ext cx="681900" cy="3681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t>I want a job</a:t>
            </a:r>
            <a:endParaRPr sz="800"/>
          </a:p>
        </p:txBody>
      </p:sp>
      <p:cxnSp>
        <p:nvCxnSpPr>
          <p:cNvPr id="373" name="Google Shape;373;p36"/>
          <p:cNvCxnSpPr>
            <a:stCxn id="365" idx="3"/>
            <a:endCxn id="372" idx="0"/>
          </p:cNvCxnSpPr>
          <p:nvPr/>
        </p:nvCxnSpPr>
        <p:spPr>
          <a:xfrm>
            <a:off x="7914300" y="414075"/>
            <a:ext cx="664200" cy="1938600"/>
          </a:xfrm>
          <a:prstGeom prst="straightConnector1">
            <a:avLst/>
          </a:prstGeom>
          <a:noFill/>
          <a:ln cap="flat" cmpd="sng" w="9525">
            <a:solidFill>
              <a:srgbClr val="000000"/>
            </a:solidFill>
            <a:prstDash val="solid"/>
            <a:round/>
            <a:headEnd len="med" w="med" type="none"/>
            <a:tailEnd len="med" w="med" type="triangle"/>
          </a:ln>
        </p:spPr>
      </p:cxnSp>
      <p:cxnSp>
        <p:nvCxnSpPr>
          <p:cNvPr id="374" name="Google Shape;374;p36"/>
          <p:cNvCxnSpPr>
            <a:stCxn id="372" idx="4"/>
            <a:endCxn id="367" idx="3"/>
          </p:cNvCxnSpPr>
          <p:nvPr/>
        </p:nvCxnSpPr>
        <p:spPr>
          <a:xfrm flipH="1">
            <a:off x="7286700" y="2720750"/>
            <a:ext cx="1291800" cy="1321800"/>
          </a:xfrm>
          <a:prstGeom prst="straightConnector1">
            <a:avLst/>
          </a:prstGeom>
          <a:noFill/>
          <a:ln cap="flat" cmpd="sng" w="9525">
            <a:solidFill>
              <a:srgbClr val="000000"/>
            </a:solidFill>
            <a:prstDash val="solid"/>
            <a:round/>
            <a:headEnd len="med" w="med" type="none"/>
            <a:tailEnd len="med" w="med" type="triangle"/>
          </a:ln>
        </p:spPr>
      </p:cxnSp>
      <p:sp>
        <p:nvSpPr>
          <p:cNvPr id="375" name="Google Shape;375;p36"/>
          <p:cNvSpPr/>
          <p:nvPr/>
        </p:nvSpPr>
        <p:spPr>
          <a:xfrm>
            <a:off x="8159850" y="2242700"/>
            <a:ext cx="828300" cy="5880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Bow-Tie Structure</a:t>
            </a:r>
            <a:endParaRPr/>
          </a:p>
        </p:txBody>
      </p:sp>
      <p:sp>
        <p:nvSpPr>
          <p:cNvPr id="381" name="Google Shape;381;p37"/>
          <p:cNvSpPr txBox="1"/>
          <p:nvPr>
            <p:ph idx="1" type="body"/>
          </p:nvPr>
        </p:nvSpPr>
        <p:spPr>
          <a:xfrm>
            <a:off x="457200" y="1200150"/>
            <a:ext cx="8229600" cy="36090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100000"/>
              </a:lnSpc>
              <a:spcBef>
                <a:spcPts val="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75% of pages do not have a direct path from one page to another</a:t>
            </a:r>
            <a:endParaRPr sz="2700"/>
          </a:p>
          <a:p>
            <a:pPr indent="-311150" lvl="0" marL="342900" marR="0" rtl="0" algn="l">
              <a:lnSpc>
                <a:spcPct val="10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Av</a:t>
            </a:r>
            <a:r>
              <a:rPr lang="en-US" sz="2700"/>
              <a:t>g</a:t>
            </a:r>
            <a:r>
              <a:rPr b="0" i="0" lang="en-US" sz="2700" u="none">
                <a:solidFill>
                  <a:schemeClr val="dk1"/>
                </a:solidFill>
                <a:latin typeface="Calibri"/>
                <a:ea typeface="Calibri"/>
                <a:cs typeface="Calibri"/>
                <a:sym typeface="Calibri"/>
              </a:rPr>
              <a:t> distance is </a:t>
            </a:r>
            <a:r>
              <a:rPr b="1" i="0" lang="en-US" sz="2700" u="none">
                <a:solidFill>
                  <a:schemeClr val="dk1"/>
                </a:solidFill>
                <a:latin typeface="Calibri"/>
                <a:ea typeface="Calibri"/>
                <a:cs typeface="Calibri"/>
                <a:sym typeface="Calibri"/>
              </a:rPr>
              <a:t>16 clicks </a:t>
            </a:r>
            <a:r>
              <a:rPr b="0" i="0" lang="en-US" sz="2700" u="none">
                <a:solidFill>
                  <a:schemeClr val="dk1"/>
                </a:solidFill>
                <a:latin typeface="Calibri"/>
                <a:ea typeface="Calibri"/>
                <a:cs typeface="Calibri"/>
                <a:sym typeface="Calibri"/>
              </a:rPr>
              <a:t>when directed path exists and </a:t>
            </a:r>
            <a:r>
              <a:rPr b="1" lang="en-US" sz="2700"/>
              <a:t>6</a:t>
            </a:r>
            <a:r>
              <a:rPr b="1" i="0" lang="en-US" sz="2700" u="none">
                <a:solidFill>
                  <a:schemeClr val="dk1"/>
                </a:solidFill>
                <a:latin typeface="Calibri"/>
                <a:ea typeface="Calibri"/>
                <a:cs typeface="Calibri"/>
                <a:sym typeface="Calibri"/>
              </a:rPr>
              <a:t> clicks </a:t>
            </a:r>
            <a:r>
              <a:rPr b="0" i="0" lang="en-US" sz="2700" u="none">
                <a:solidFill>
                  <a:schemeClr val="dk1"/>
                </a:solidFill>
                <a:latin typeface="Calibri"/>
                <a:ea typeface="Calibri"/>
                <a:cs typeface="Calibri"/>
                <a:sym typeface="Calibri"/>
              </a:rPr>
              <a:t>when undirected path exists</a:t>
            </a:r>
            <a:endParaRPr sz="2700"/>
          </a:p>
          <a:p>
            <a:pPr indent="-311150" lvl="0" marL="342900" marR="0" rtl="0" algn="l">
              <a:lnSpc>
                <a:spcPct val="10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Diameter of SCC is at least 28 (max shortest distance between any two nodes)</a:t>
            </a:r>
            <a:endParaRPr sz="2700"/>
          </a:p>
          <a:p>
            <a:pPr indent="-311150" lvl="0" marL="342900" marR="0" rtl="0" algn="l">
              <a:lnSpc>
                <a:spcPct val="100000"/>
              </a:lnSpc>
              <a:spcBef>
                <a:spcPts val="64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Diameter of entire Web is at least 500 (most distant node in IN to OUT)</a:t>
            </a:r>
            <a:endParaRPr sz="2700"/>
          </a:p>
        </p:txBody>
      </p:sp>
      <p:sp>
        <p:nvSpPr>
          <p:cNvPr id="382" name="Google Shape;382;p37"/>
          <p:cNvSpPr txBox="1"/>
          <p:nvPr/>
        </p:nvSpPr>
        <p:spPr>
          <a:xfrm>
            <a:off x="5199200" y="4534013"/>
            <a:ext cx="38613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i="0" lang="en-US" u="none">
                <a:solidFill>
                  <a:schemeClr val="dk1"/>
                </a:solidFill>
                <a:latin typeface="Calibri"/>
                <a:ea typeface="Calibri"/>
                <a:cs typeface="Calibri"/>
                <a:sym typeface="Calibri"/>
              </a:rPr>
              <a:t>Broder et al., Graph Structure of the Web, 2000</a:t>
            </a:r>
            <a:endParaRPr/>
          </a:p>
        </p:txBody>
      </p:sp>
      <p:sp>
        <p:nvSpPr>
          <p:cNvPr id="383" name="Google Shape;383;p3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Web Structure's Implications</a:t>
            </a:r>
            <a:endParaRPr/>
          </a:p>
        </p:txBody>
      </p:sp>
      <p:sp>
        <p:nvSpPr>
          <p:cNvPr id="389" name="Google Shape;389;p38"/>
          <p:cNvSpPr txBox="1"/>
          <p:nvPr>
            <p:ph idx="1" type="body"/>
          </p:nvPr>
        </p:nvSpPr>
        <p:spPr>
          <a:xfrm>
            <a:off x="368125" y="1031663"/>
            <a:ext cx="7044000" cy="37581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80000"/>
              </a:lnSpc>
              <a:spcBef>
                <a:spcPts val="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If we want to discover every web page on the Web, it's impossible since there are many pages that aren't linked to</a:t>
            </a:r>
            <a:endParaRPr sz="2700"/>
          </a:p>
          <a:p>
            <a:pPr indent="-247650" lvl="1" marL="742950" marR="0" rtl="0" algn="l">
              <a:lnSpc>
                <a:spcPct val="80000"/>
              </a:lnSpc>
              <a:spcBef>
                <a:spcPts val="540"/>
              </a:spcBef>
              <a:spcAft>
                <a:spcPts val="0"/>
              </a:spcAft>
              <a:buClr>
                <a:schemeClr val="dk1"/>
              </a:buClr>
              <a:buSzPts val="2200"/>
              <a:buFont typeface="Arial"/>
              <a:buChar char="–"/>
            </a:pPr>
            <a:r>
              <a:rPr lang="en-US" sz="2200"/>
              <a:t>f</a:t>
            </a:r>
            <a:r>
              <a:rPr b="0" i="0" lang="en-US" sz="2200" u="none">
                <a:solidFill>
                  <a:schemeClr val="dk1"/>
                </a:solidFill>
                <a:latin typeface="Calibri"/>
                <a:ea typeface="Calibri"/>
                <a:cs typeface="Calibri"/>
                <a:sym typeface="Calibri"/>
              </a:rPr>
              <a:t>inding popular pages is easy, but finding pages with few in-links (the long tail) is more difficult</a:t>
            </a:r>
            <a:endParaRPr sz="2300"/>
          </a:p>
          <a:p>
            <a:pPr indent="0" lvl="0" marL="342900" marR="0" rtl="0" algn="l">
              <a:lnSpc>
                <a:spcPct val="80000"/>
              </a:lnSpc>
              <a:spcBef>
                <a:spcPts val="540"/>
              </a:spcBef>
              <a:spcAft>
                <a:spcPts val="0"/>
              </a:spcAft>
              <a:buNone/>
            </a:pPr>
            <a:r>
              <a:t/>
            </a:r>
            <a:endParaRPr sz="600"/>
          </a:p>
          <a:p>
            <a:pPr indent="-311150" lvl="0" marL="342900" marR="0" rtl="0" algn="l">
              <a:lnSpc>
                <a:spcPct val="80000"/>
              </a:lnSpc>
              <a:spcBef>
                <a:spcPts val="5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How do we know when new pages are added to the Web or removed?</a:t>
            </a:r>
            <a:endParaRPr sz="2700"/>
          </a:p>
          <a:p>
            <a:pPr indent="0" lvl="0" marL="342900" marR="0" rtl="0" algn="l">
              <a:lnSpc>
                <a:spcPct val="80000"/>
              </a:lnSpc>
              <a:spcBef>
                <a:spcPts val="540"/>
              </a:spcBef>
              <a:spcAft>
                <a:spcPts val="0"/>
              </a:spcAft>
              <a:buNone/>
            </a:pPr>
            <a:r>
              <a:t/>
            </a:r>
            <a:endParaRPr sz="600"/>
          </a:p>
          <a:p>
            <a:pPr indent="-311150" lvl="0" marL="342900" marR="0" rtl="0" algn="l">
              <a:lnSpc>
                <a:spcPct val="80000"/>
              </a:lnSpc>
              <a:spcBef>
                <a:spcPts val="5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Incoming links could tell us something about the "importance" of a page when searching the Web for information (e.g., PageRank)</a:t>
            </a:r>
            <a:endParaRPr sz="2700"/>
          </a:p>
          <a:p>
            <a:pPr indent="-247650" lvl="1" marL="742950" marR="0" rtl="0" algn="l">
              <a:lnSpc>
                <a:spcPct val="80000"/>
              </a:lnSpc>
              <a:spcBef>
                <a:spcPts val="540"/>
              </a:spcBef>
              <a:spcAft>
                <a:spcPts val="0"/>
              </a:spcAft>
              <a:buClr>
                <a:schemeClr val="dk1"/>
              </a:buClr>
              <a:buSzPts val="2200"/>
              <a:buFont typeface="Arial"/>
              <a:buChar char="–"/>
            </a:pPr>
            <a:r>
              <a:rPr lang="en-US" sz="2200"/>
              <a:t>l</a:t>
            </a:r>
            <a:r>
              <a:rPr b="0" i="0" lang="en-US" sz="2200" u="none">
                <a:solidFill>
                  <a:schemeClr val="dk1"/>
                </a:solidFill>
                <a:latin typeface="Calibri"/>
                <a:ea typeface="Calibri"/>
                <a:cs typeface="Calibri"/>
                <a:sym typeface="Calibri"/>
              </a:rPr>
              <a:t>ink structure of the Web can be artificially manipulated</a:t>
            </a:r>
            <a:endParaRPr sz="2300"/>
          </a:p>
          <a:p>
            <a:pPr indent="-171450" lvl="0" marL="342900" marR="0" rtl="0" algn="l">
              <a:spcBef>
                <a:spcPts val="540"/>
              </a:spcBef>
              <a:spcAft>
                <a:spcPts val="0"/>
              </a:spcAft>
              <a:buClr>
                <a:schemeClr val="dk1"/>
              </a:buClr>
              <a:buSzPts val="2700"/>
              <a:buFont typeface="Arial"/>
              <a:buNone/>
            </a:pPr>
            <a:r>
              <a:t/>
            </a:r>
            <a:endParaRPr b="0" i="0" sz="2200" u="none">
              <a:solidFill>
                <a:schemeClr val="dk1"/>
              </a:solidFill>
              <a:latin typeface="Calibri"/>
              <a:ea typeface="Calibri"/>
              <a:cs typeface="Calibri"/>
              <a:sym typeface="Calibri"/>
            </a:endParaRPr>
          </a:p>
        </p:txBody>
      </p:sp>
      <p:pic>
        <p:nvPicPr>
          <p:cNvPr descr="This power-law distribution shows the correlation between the total number of webpages and the number of in-links that they have." id="390" name="Google Shape;390;p38" title="Power-Law Distribution of the Web"/>
          <p:cNvPicPr preferRelativeResize="0"/>
          <p:nvPr/>
        </p:nvPicPr>
        <p:blipFill rotWithShape="1">
          <a:blip r:embed="rId3">
            <a:alphaModFix/>
          </a:blip>
          <a:srcRect b="0" l="0" r="0" t="0"/>
          <a:stretch/>
        </p:blipFill>
        <p:spPr>
          <a:xfrm>
            <a:off x="7219397" y="1441799"/>
            <a:ext cx="1841150" cy="1231975"/>
          </a:xfrm>
          <a:prstGeom prst="rect">
            <a:avLst/>
          </a:prstGeom>
          <a:noFill/>
          <a:ln>
            <a:noFill/>
          </a:ln>
        </p:spPr>
      </p:pic>
      <p:sp>
        <p:nvSpPr>
          <p:cNvPr id="391" name="Google Shape;391;p3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How large is the Web?</a:t>
            </a:r>
            <a:endParaRPr/>
          </a:p>
        </p:txBody>
      </p:sp>
      <p:pic>
        <p:nvPicPr>
          <p:cNvPr descr="Blog from Google Blogspot from 2008 stating that the web has hit a milestone: 1 trillion unique URLs." id="397" name="Google Shape;397;p39" title="Google Blogspot"/>
          <p:cNvPicPr preferRelativeResize="0"/>
          <p:nvPr/>
        </p:nvPicPr>
        <p:blipFill rotWithShape="1">
          <a:blip r:embed="rId3">
            <a:alphaModFix/>
          </a:blip>
          <a:srcRect b="0" l="0" r="0" t="0"/>
          <a:stretch/>
        </p:blipFill>
        <p:spPr>
          <a:xfrm>
            <a:off x="1871663" y="1063375"/>
            <a:ext cx="5400675" cy="3490912"/>
          </a:xfrm>
          <a:prstGeom prst="rect">
            <a:avLst/>
          </a:prstGeom>
          <a:noFill/>
          <a:ln>
            <a:noFill/>
          </a:ln>
        </p:spPr>
      </p:pic>
      <p:sp>
        <p:nvSpPr>
          <p:cNvPr id="398" name="Google Shape;398;p39"/>
          <p:cNvSpPr/>
          <p:nvPr/>
        </p:nvSpPr>
        <p:spPr>
          <a:xfrm>
            <a:off x="6090550" y="3020775"/>
            <a:ext cx="2286000" cy="800100"/>
          </a:xfrm>
          <a:prstGeom prst="wedgeRoundRectCallout">
            <a:avLst>
              <a:gd fmla="val 50325" name="adj1"/>
              <a:gd fmla="val -16219" name="adj2"/>
              <a:gd fmla="val 0" name="adj3"/>
            </a:avLst>
          </a:prstGeom>
          <a:solidFill>
            <a:srgbClr val="FFF2CC"/>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1 trillion unique URLs</a:t>
            </a:r>
            <a:endParaRPr/>
          </a:p>
        </p:txBody>
      </p:sp>
      <p:sp>
        <p:nvSpPr>
          <p:cNvPr id="399" name="Google Shape;399;p3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400" name="Google Shape;400;p39"/>
          <p:cNvSpPr txBox="1"/>
          <p:nvPr/>
        </p:nvSpPr>
        <p:spPr>
          <a:xfrm>
            <a:off x="0" y="4554275"/>
            <a:ext cx="57003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Official Google Blog: We knew the web was big...</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0"/>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800"/>
              <a:buFont typeface="Calibri"/>
              <a:buNone/>
            </a:pPr>
            <a:r>
              <a:rPr b="0" i="0" lang="en-US" sz="4800" u="none" cap="none" strike="noStrike">
                <a:solidFill>
                  <a:schemeClr val="dk1"/>
                </a:solidFill>
                <a:latin typeface="Calibri"/>
                <a:ea typeface="Calibri"/>
                <a:cs typeface="Calibri"/>
                <a:sym typeface="Calibri"/>
              </a:rPr>
              <a:t>How did Google discover all these URLs?</a:t>
            </a:r>
            <a:br>
              <a:rPr b="0" i="0" lang="en-US" sz="4800" u="none" cap="none" strike="noStrike">
                <a:solidFill>
                  <a:schemeClr val="dk1"/>
                </a:solidFill>
                <a:latin typeface="Calibri"/>
                <a:ea typeface="Calibri"/>
                <a:cs typeface="Calibri"/>
                <a:sym typeface="Calibri"/>
              </a:rPr>
            </a:br>
            <a:r>
              <a:rPr b="0" i="0" lang="en-US" sz="4800" u="none" cap="none" strike="noStrike">
                <a:solidFill>
                  <a:schemeClr val="dk1"/>
                </a:solidFill>
                <a:latin typeface="Calibri"/>
                <a:ea typeface="Calibri"/>
                <a:cs typeface="Calibri"/>
                <a:sym typeface="Calibri"/>
              </a:rPr>
              <a:t>By </a:t>
            </a:r>
            <a:r>
              <a:rPr b="0" i="0" lang="en-US" sz="4800" u="none" cap="none" strike="noStrike">
                <a:solidFill>
                  <a:srgbClr val="FF0000"/>
                </a:solidFill>
                <a:latin typeface="Calibri"/>
                <a:ea typeface="Calibri"/>
                <a:cs typeface="Calibri"/>
                <a:sym typeface="Calibri"/>
              </a:rPr>
              <a:t>crawling the web</a:t>
            </a:r>
            <a:endParaRPr/>
          </a:p>
        </p:txBody>
      </p:sp>
      <p:sp>
        <p:nvSpPr>
          <p:cNvPr id="406" name="Google Shape;406;p4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Web Crawler</a:t>
            </a:r>
            <a:endParaRPr/>
          </a:p>
        </p:txBody>
      </p:sp>
      <p:pic>
        <p:nvPicPr>
          <p:cNvPr id="412" name="Google Shape;412;p41"/>
          <p:cNvPicPr preferRelativeResize="0"/>
          <p:nvPr/>
        </p:nvPicPr>
        <p:blipFill rotWithShape="1">
          <a:blip r:embed="rId3">
            <a:alphaModFix/>
          </a:blip>
          <a:srcRect b="0" l="0" r="0" t="0"/>
          <a:stretch/>
        </p:blipFill>
        <p:spPr>
          <a:xfrm>
            <a:off x="2121675" y="928625"/>
            <a:ext cx="4629148" cy="3395662"/>
          </a:xfrm>
          <a:prstGeom prst="rect">
            <a:avLst/>
          </a:prstGeom>
          <a:noFill/>
          <a:ln>
            <a:noFill/>
          </a:ln>
        </p:spPr>
      </p:pic>
      <p:sp>
        <p:nvSpPr>
          <p:cNvPr id="413" name="Google Shape;413;p41"/>
          <p:cNvSpPr txBox="1"/>
          <p:nvPr/>
        </p:nvSpPr>
        <p:spPr>
          <a:xfrm>
            <a:off x="914400" y="1085850"/>
            <a:ext cx="7467600" cy="75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Web crawlers are used to fetch a page, place all the page's links in a queue, and continue the process for each URL in the queue</a:t>
            </a:r>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sp>
        <p:nvSpPr>
          <p:cNvPr id="414" name="Google Shape;414;p41"/>
          <p:cNvSpPr txBox="1"/>
          <p:nvPr/>
        </p:nvSpPr>
        <p:spPr>
          <a:xfrm>
            <a:off x="121650" y="4324275"/>
            <a:ext cx="8629200" cy="54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lang="en-US">
                <a:solidFill>
                  <a:schemeClr val="dk1"/>
                </a:solidFill>
                <a:latin typeface="Calibri"/>
                <a:ea typeface="Calibri"/>
                <a:cs typeface="Calibri"/>
                <a:sym typeface="Calibri"/>
              </a:rPr>
              <a:t>Figure from</a:t>
            </a:r>
            <a:r>
              <a:rPr b="1" i="0" lang="en-US" sz="1400" u="none">
                <a:solidFill>
                  <a:schemeClr val="dk1"/>
                </a:solidFill>
                <a:latin typeface="Calibri"/>
                <a:ea typeface="Calibri"/>
                <a:cs typeface="Calibri"/>
                <a:sym typeface="Calibri"/>
              </a:rPr>
              <a:t> </a:t>
            </a:r>
            <a:r>
              <a:rPr b="0" i="0" lang="en-US" sz="1400" u="none">
                <a:solidFill>
                  <a:schemeClr val="dk1"/>
                </a:solidFill>
                <a:latin typeface="Calibri"/>
                <a:ea typeface="Calibri"/>
                <a:cs typeface="Calibri"/>
                <a:sym typeface="Calibri"/>
              </a:rPr>
              <a:t>McCown, </a:t>
            </a:r>
            <a:r>
              <a:rPr b="0" i="1" lang="en-US" sz="1400" u="sng">
                <a:solidFill>
                  <a:schemeClr val="hlink"/>
                </a:solidFill>
                <a:latin typeface="Calibri"/>
                <a:ea typeface="Calibri"/>
                <a:cs typeface="Calibri"/>
                <a:sym typeface="Calibri"/>
                <a:hlinkClick r:id="rId4"/>
              </a:rPr>
              <a:t>Lazy Preservation: Reconstructing Websites from the Web Infrastructure</a:t>
            </a:r>
            <a:r>
              <a:rPr b="0" i="0" lang="en-US" sz="1400" u="none">
                <a:solidFill>
                  <a:schemeClr val="dk1"/>
                </a:solidFill>
                <a:latin typeface="Calibri"/>
                <a:ea typeface="Calibri"/>
                <a:cs typeface="Calibri"/>
                <a:sym typeface="Calibri"/>
              </a:rPr>
              <a:t>, Dissertation, 2007.</a:t>
            </a:r>
            <a:endParaRPr b="0" i="0" sz="1400" u="non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See also: </a:t>
            </a:r>
            <a:r>
              <a:rPr lang="en-US" u="sng">
                <a:solidFill>
                  <a:schemeClr val="hlink"/>
                </a:solidFill>
                <a:latin typeface="Calibri"/>
                <a:ea typeface="Calibri"/>
                <a:cs typeface="Calibri"/>
                <a:sym typeface="Calibri"/>
                <a:hlinkClick r:id="rId5"/>
              </a:rPr>
              <a:t>Web crawler</a:t>
            </a:r>
            <a:r>
              <a:rPr lang="en-US">
                <a:solidFill>
                  <a:schemeClr val="dk1"/>
                </a:solidFill>
                <a:latin typeface="Calibri"/>
                <a:ea typeface="Calibri"/>
                <a:cs typeface="Calibri"/>
                <a:sym typeface="Calibri"/>
              </a:rPr>
              <a:t> (Wikipedia)</a:t>
            </a:r>
            <a:endParaRPr>
              <a:solidFill>
                <a:schemeClr val="dk1"/>
              </a:solidFill>
              <a:latin typeface="Calibri"/>
              <a:ea typeface="Calibri"/>
              <a:cs typeface="Calibri"/>
              <a:sym typeface="Calibri"/>
            </a:endParaRPr>
          </a:p>
        </p:txBody>
      </p:sp>
      <p:sp>
        <p:nvSpPr>
          <p:cNvPr id="415" name="Google Shape;415;p4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nvSpPr>
        <p:spPr>
          <a:xfrm>
            <a:off x="76200" y="285750"/>
            <a:ext cx="7253400" cy="92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400"/>
              <a:buFont typeface="Calibri"/>
              <a:buNone/>
            </a:pPr>
            <a:r>
              <a:rPr b="0" i="0" lang="en-US" sz="5400" u="none" cap="none" strike="noStrike">
                <a:solidFill>
                  <a:schemeClr val="dk1"/>
                </a:solidFill>
                <a:latin typeface="Calibri"/>
                <a:ea typeface="Calibri"/>
                <a:cs typeface="Calibri"/>
                <a:sym typeface="Calibri"/>
              </a:rPr>
              <a:t>What is</a:t>
            </a:r>
            <a:r>
              <a:rPr lang="en-US" sz="5400">
                <a:solidFill>
                  <a:schemeClr val="dk1"/>
                </a:solidFill>
                <a:latin typeface="Calibri"/>
                <a:ea typeface="Calibri"/>
                <a:cs typeface="Calibri"/>
                <a:sym typeface="Calibri"/>
              </a:rPr>
              <a:t> </a:t>
            </a:r>
            <a:r>
              <a:rPr b="0" i="0" lang="en-US" sz="5400" u="none" cap="none" strike="noStrike">
                <a:solidFill>
                  <a:srgbClr val="FF0000"/>
                </a:solidFill>
                <a:latin typeface="Calibri"/>
                <a:ea typeface="Calibri"/>
                <a:cs typeface="Calibri"/>
                <a:sym typeface="Calibri"/>
              </a:rPr>
              <a:t>Web</a:t>
            </a:r>
            <a:r>
              <a:rPr lang="en-US" sz="5400">
                <a:solidFill>
                  <a:srgbClr val="FF0000"/>
                </a:solidFill>
                <a:latin typeface="Calibri"/>
                <a:ea typeface="Calibri"/>
                <a:cs typeface="Calibri"/>
                <a:sym typeface="Calibri"/>
              </a:rPr>
              <a:t> </a:t>
            </a:r>
            <a:r>
              <a:rPr b="0" i="0" lang="en-US" sz="5400" u="none" cap="none" strike="noStrike">
                <a:solidFill>
                  <a:srgbClr val="FF0000"/>
                </a:solidFill>
                <a:latin typeface="Calibri"/>
                <a:ea typeface="Calibri"/>
                <a:cs typeface="Calibri"/>
                <a:sym typeface="Calibri"/>
              </a:rPr>
              <a:t>Science</a:t>
            </a:r>
            <a:r>
              <a:rPr b="0" i="0" lang="en-US" sz="5400" u="none" cap="none" strike="noStrike">
                <a:solidFill>
                  <a:schemeClr val="dk1"/>
                </a:solidFill>
                <a:latin typeface="Calibri"/>
                <a:ea typeface="Calibri"/>
                <a:cs typeface="Calibri"/>
                <a:sym typeface="Calibri"/>
              </a:rPr>
              <a:t>?</a:t>
            </a:r>
            <a:endParaRPr/>
          </a:p>
        </p:txBody>
      </p:sp>
      <p:sp>
        <p:nvSpPr>
          <p:cNvPr id="115" name="Google Shape;115;p15"/>
          <p:cNvSpPr txBox="1"/>
          <p:nvPr/>
        </p:nvSpPr>
        <p:spPr>
          <a:xfrm>
            <a:off x="419100" y="1637150"/>
            <a:ext cx="8305800" cy="2262000"/>
          </a:xfrm>
          <a:prstGeom prst="rect">
            <a:avLst/>
          </a:prstGeom>
          <a:gradFill>
            <a:gsLst>
              <a:gs pos="0">
                <a:srgbClr val="E5EEFF"/>
              </a:gs>
              <a:gs pos="65000">
                <a:srgbClr val="BFD5FF"/>
              </a:gs>
              <a:gs pos="100000">
                <a:srgbClr val="A3C4FF"/>
              </a:gs>
            </a:gsLst>
            <a:lin ang="5400000" scaled="0"/>
          </a:gradFill>
          <a:ln cap="flat" cmpd="sng" w="9525">
            <a:solidFill>
              <a:srgbClr val="4A7EBB"/>
            </a:solidFill>
            <a:prstDash val="solid"/>
            <a:miter lim="800000"/>
            <a:headEnd len="sm" w="sm" type="none"/>
            <a:tailEnd len="sm" w="sm" type="none"/>
          </a:ln>
          <a:effectLst>
            <a:outerShdw blurRad="63500" dir="5400000" dist="20000">
              <a:srgbClr val="80808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Calibri"/>
              <a:buNone/>
            </a:pPr>
            <a:r>
              <a:rPr b="0" i="0" lang="en-US" sz="3600" u="none" cap="none" strike="noStrike">
                <a:solidFill>
                  <a:srgbClr val="000000"/>
                </a:solidFill>
                <a:latin typeface="Calibri"/>
                <a:ea typeface="Calibri"/>
                <a:cs typeface="Calibri"/>
                <a:sym typeface="Calibri"/>
              </a:rPr>
              <a:t>Web Science is the interdisciplinary study of the Web as an entity and phenomenon. It includes studies of the Web's properties, protocols, algorithms, and societal effects.</a:t>
            </a:r>
            <a:endParaRPr/>
          </a:p>
        </p:txBody>
      </p:sp>
      <p:sp>
        <p:nvSpPr>
          <p:cNvPr id="116" name="Google Shape;116;p1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7" name="Google Shape;117;p15"/>
          <p:cNvSpPr txBox="1"/>
          <p:nvPr/>
        </p:nvSpPr>
        <p:spPr>
          <a:xfrm>
            <a:off x="112925" y="4418775"/>
            <a:ext cx="3559800" cy="45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u="sng">
                <a:solidFill>
                  <a:schemeClr val="hlink"/>
                </a:solidFill>
                <a:latin typeface="Calibri"/>
                <a:ea typeface="Calibri"/>
                <a:cs typeface="Calibri"/>
                <a:sym typeface="Calibri"/>
                <a:hlinkClick r:id="rId3"/>
              </a:rPr>
              <a:t>Web Science: An Interdisciplinary Approach to Understanding the Web | July 2008</a:t>
            </a:r>
            <a:r>
              <a:rPr lang="en-US" sz="1300">
                <a:latin typeface="Calibri"/>
                <a:ea typeface="Calibri"/>
                <a:cs typeface="Calibri"/>
                <a:sym typeface="Calibri"/>
              </a:rPr>
              <a:t> </a:t>
            </a:r>
            <a:endParaRPr sz="13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Problems with Web Crawling</a:t>
            </a:r>
            <a:endParaRPr/>
          </a:p>
        </p:txBody>
      </p:sp>
      <p:sp>
        <p:nvSpPr>
          <p:cNvPr id="421" name="Google Shape;421;p42"/>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90000"/>
              </a:lnSpc>
              <a:spcBef>
                <a:spcPts val="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Slow because crawlers limit how frequently they make requests to the same server (</a:t>
            </a:r>
            <a:r>
              <a:rPr b="0" i="1" lang="en-US" sz="2200" u="none">
                <a:solidFill>
                  <a:schemeClr val="dk1"/>
                </a:solidFill>
                <a:latin typeface="Calibri"/>
                <a:ea typeface="Calibri"/>
                <a:cs typeface="Calibri"/>
                <a:sym typeface="Calibri"/>
              </a:rPr>
              <a:t>politeness policy</a:t>
            </a:r>
            <a:r>
              <a:rPr b="0" i="0" lang="en-US" sz="2200" u="none">
                <a:solidFill>
                  <a:schemeClr val="dk1"/>
                </a:solidFill>
                <a:latin typeface="Calibri"/>
                <a:ea typeface="Calibri"/>
                <a:cs typeface="Calibri"/>
                <a:sym typeface="Calibri"/>
              </a:rPr>
              <a:t>)</a:t>
            </a:r>
            <a:endParaRPr sz="2700"/>
          </a:p>
          <a:p>
            <a:pPr indent="-311150" lvl="0" marL="342900" marR="0" rtl="0" algn="l">
              <a:lnSpc>
                <a:spcPct val="90000"/>
              </a:lnSpc>
              <a:spcBef>
                <a:spcPts val="5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Many pages are disconnected from the SCC, password-protected, or protected by robots.txt</a:t>
            </a:r>
            <a:endParaRPr sz="2700"/>
          </a:p>
          <a:p>
            <a:pPr indent="-311150" lvl="0" marL="342900" marR="0" rtl="0" algn="l">
              <a:lnSpc>
                <a:spcPct val="90000"/>
              </a:lnSpc>
              <a:spcBef>
                <a:spcPts val="5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There are an </a:t>
            </a:r>
            <a:r>
              <a:rPr b="1" i="0" lang="en-US" sz="2200" u="none">
                <a:solidFill>
                  <a:schemeClr val="dk1"/>
                </a:solidFill>
                <a:latin typeface="Calibri"/>
                <a:ea typeface="Calibri"/>
                <a:cs typeface="Calibri"/>
                <a:sym typeface="Calibri"/>
              </a:rPr>
              <a:t>infinite number </a:t>
            </a:r>
            <a:r>
              <a:rPr b="0" i="0" lang="en-US" sz="2200" u="none">
                <a:solidFill>
                  <a:schemeClr val="dk1"/>
                </a:solidFill>
                <a:latin typeface="Calibri"/>
                <a:ea typeface="Calibri"/>
                <a:cs typeface="Calibri"/>
                <a:sym typeface="Calibri"/>
              </a:rPr>
              <a:t>of pages (e.g., calendar) so crawlers limit how deeply they crawl</a:t>
            </a:r>
            <a:endParaRPr sz="2700"/>
          </a:p>
          <a:p>
            <a:pPr indent="-311150" lvl="0" marL="342900" marR="0" rtl="0" algn="l">
              <a:lnSpc>
                <a:spcPct val="90000"/>
              </a:lnSpc>
              <a:spcBef>
                <a:spcPts val="54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Web pages are continually being added and removed</a:t>
            </a:r>
            <a:endParaRPr sz="2700"/>
          </a:p>
          <a:p>
            <a:pPr indent="-311150" lvl="0" marL="342900" marR="0" rtl="0" algn="l">
              <a:lnSpc>
                <a:spcPct val="90000"/>
              </a:lnSpc>
              <a:spcBef>
                <a:spcPts val="540"/>
              </a:spcBef>
              <a:spcAft>
                <a:spcPts val="0"/>
              </a:spcAft>
              <a:buClr>
                <a:schemeClr val="dk1"/>
              </a:buClr>
              <a:buSzPts val="2200"/>
              <a:buFont typeface="Arial"/>
              <a:buChar char="•"/>
            </a:pPr>
            <a:r>
              <a:rPr b="1" i="0" lang="en-US" sz="2200" u="none">
                <a:solidFill>
                  <a:schemeClr val="dk1"/>
                </a:solidFill>
                <a:latin typeface="Calibri"/>
                <a:ea typeface="Calibri"/>
                <a:cs typeface="Calibri"/>
                <a:sym typeface="Calibri"/>
              </a:rPr>
              <a:t>Deep web</a:t>
            </a:r>
            <a:r>
              <a:rPr b="0" i="0" lang="en-US" sz="2200" u="none">
                <a:solidFill>
                  <a:schemeClr val="dk1"/>
                </a:solidFill>
                <a:latin typeface="Calibri"/>
                <a:ea typeface="Calibri"/>
                <a:cs typeface="Calibri"/>
                <a:sym typeface="Calibri"/>
              </a:rPr>
              <a:t>: Many pages are only accessible behind a web form (e.g., US patent database). Deep web is magnitudes larger than surface web, and 2006 study</a:t>
            </a:r>
            <a:r>
              <a:rPr b="0" baseline="30000" i="0" lang="en-US" sz="2200" u="none">
                <a:solidFill>
                  <a:schemeClr val="dk1"/>
                </a:solidFill>
                <a:latin typeface="Calibri"/>
                <a:ea typeface="Calibri"/>
                <a:cs typeface="Calibri"/>
                <a:sym typeface="Calibri"/>
              </a:rPr>
              <a:t>1</a:t>
            </a:r>
            <a:r>
              <a:rPr b="0" i="0" lang="en-US" sz="2200" u="none">
                <a:solidFill>
                  <a:schemeClr val="dk1"/>
                </a:solidFill>
                <a:latin typeface="Calibri"/>
                <a:ea typeface="Calibri"/>
                <a:cs typeface="Calibri"/>
                <a:sym typeface="Calibri"/>
              </a:rPr>
              <a:t> shows only 1/3 is indexed by big three search engines</a:t>
            </a:r>
            <a:endParaRPr sz="2700"/>
          </a:p>
          <a:p>
            <a:pPr indent="-171450" lvl="0" marL="342900" marR="0" rtl="0" algn="l">
              <a:spcBef>
                <a:spcPts val="540"/>
              </a:spcBef>
              <a:spcAft>
                <a:spcPts val="0"/>
              </a:spcAft>
              <a:buClr>
                <a:schemeClr val="dk1"/>
              </a:buClr>
              <a:buSzPts val="2700"/>
              <a:buFont typeface="Arial"/>
              <a:buNone/>
            </a:pPr>
            <a:r>
              <a:t/>
            </a:r>
            <a:endParaRPr b="0" i="0" sz="2200" u="none">
              <a:solidFill>
                <a:schemeClr val="dk1"/>
              </a:solidFill>
              <a:latin typeface="Calibri"/>
              <a:ea typeface="Calibri"/>
              <a:cs typeface="Calibri"/>
              <a:sym typeface="Calibri"/>
            </a:endParaRPr>
          </a:p>
        </p:txBody>
      </p:sp>
      <p:sp>
        <p:nvSpPr>
          <p:cNvPr id="422" name="Google Shape;422;p42"/>
          <p:cNvSpPr txBox="1"/>
          <p:nvPr/>
        </p:nvSpPr>
        <p:spPr>
          <a:xfrm>
            <a:off x="304800" y="4537575"/>
            <a:ext cx="83820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b="0" baseline="30000" i="0" lang="en-US" sz="1800" u="none">
                <a:solidFill>
                  <a:schemeClr val="dk1"/>
                </a:solidFill>
                <a:latin typeface="Calibri"/>
                <a:ea typeface="Calibri"/>
                <a:cs typeface="Calibri"/>
                <a:sym typeface="Calibri"/>
              </a:rPr>
              <a:t>1</a:t>
            </a:r>
            <a:r>
              <a:rPr b="0" i="0" lang="en-US" sz="1800" u="none">
                <a:solidFill>
                  <a:schemeClr val="dk1"/>
                </a:solidFill>
                <a:latin typeface="Calibri"/>
                <a:ea typeface="Calibri"/>
                <a:cs typeface="Calibri"/>
                <a:sym typeface="Calibri"/>
              </a:rPr>
              <a:t>He et al., Accessing the deep web, </a:t>
            </a:r>
            <a:r>
              <a:rPr b="0" i="1" lang="en-US" sz="1800" u="none">
                <a:solidFill>
                  <a:schemeClr val="dk1"/>
                </a:solidFill>
                <a:latin typeface="Calibri"/>
                <a:ea typeface="Calibri"/>
                <a:cs typeface="Calibri"/>
                <a:sym typeface="Calibri"/>
              </a:rPr>
              <a:t>CACM</a:t>
            </a:r>
            <a:r>
              <a:rPr b="0" i="0" lang="en-US" sz="1800" u="none">
                <a:solidFill>
                  <a:schemeClr val="dk1"/>
                </a:solidFill>
                <a:latin typeface="Calibri"/>
                <a:ea typeface="Calibri"/>
                <a:cs typeface="Calibri"/>
                <a:sym typeface="Calibri"/>
              </a:rPr>
              <a:t> 2007</a:t>
            </a:r>
            <a:endParaRPr/>
          </a:p>
        </p:txBody>
      </p:sp>
      <p:sp>
        <p:nvSpPr>
          <p:cNvPr id="423" name="Google Shape;423;p4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000" u="none" cap="none" strike="noStrike">
                <a:solidFill>
                  <a:schemeClr val="dk1"/>
                </a:solidFill>
                <a:latin typeface="Calibri"/>
                <a:ea typeface="Calibri"/>
                <a:cs typeface="Calibri"/>
                <a:sym typeface="Calibri"/>
              </a:rPr>
              <a:t>Deep Web != Dynamic, Queries, or Personalized</a:t>
            </a:r>
            <a:endParaRPr sz="4000"/>
          </a:p>
        </p:txBody>
      </p:sp>
      <p:sp>
        <p:nvSpPr>
          <p:cNvPr id="429" name="Google Shape;429;p43"/>
          <p:cNvSpPr txBox="1"/>
          <p:nvPr/>
        </p:nvSpPr>
        <p:spPr>
          <a:xfrm>
            <a:off x="0" y="3719529"/>
            <a:ext cx="4495800" cy="122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not deep web: </a:t>
            </a:r>
            <a:r>
              <a:rPr b="0" i="0" lang="en-US" sz="1000" u="none">
                <a:solidFill>
                  <a:schemeClr val="dk1"/>
                </a:solidFill>
                <a:latin typeface="Calibri"/>
                <a:ea typeface="Calibri"/>
                <a:cs typeface="Calibri"/>
                <a:sym typeface="Calibri"/>
              </a:rPr>
              <a:t>http://oracleofbacon.org/movielinks.php?game=0&amp;a=Kevin+Bacon&amp;b=Seamus+O%27Regan&amp;use_using=1&amp;u0=on&amp;u1=on&amp;use_genres=1&amp;g0=on&amp;g4=on&amp;g8=on&amp;g16=on&amp;g20=on&amp;g24=on&amp;g1=on&amp;g5=on&amp;g9=on&amp;g13=on&amp;g17=on&amp;g21=on&amp;g25=on&amp;g2=on&amp;g6=on&amp;g10=on&amp;g14=on&amp;g18=on&amp;g22=on&amp;g26=on&amp;g3=on&amp;g7=on&amp;g11=on&amp;g15=on&amp;g23=on&amp;g27=on</a:t>
            </a:r>
            <a:endParaRPr/>
          </a:p>
        </p:txBody>
      </p:sp>
      <p:sp>
        <p:nvSpPr>
          <p:cNvPr id="430" name="Google Shape;430;p43"/>
          <p:cNvSpPr txBox="1"/>
          <p:nvPr/>
        </p:nvSpPr>
        <p:spPr>
          <a:xfrm>
            <a:off x="4648200" y="3719528"/>
            <a:ext cx="4495800" cy="91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200" u="none">
                <a:solidFill>
                  <a:schemeClr val="dk1"/>
                </a:solidFill>
                <a:latin typeface="Calibri"/>
                <a:ea typeface="Calibri"/>
                <a:cs typeface="Calibri"/>
                <a:sym typeface="Calibri"/>
              </a:rPr>
              <a:t>deep web: </a:t>
            </a:r>
            <a:endParaRPr sz="1200"/>
          </a:p>
          <a:p>
            <a:pPr indent="0" lvl="0" marL="0" marR="0" rtl="0" algn="l">
              <a:lnSpc>
                <a:spcPct val="100000"/>
              </a:lnSpc>
              <a:spcBef>
                <a:spcPts val="0"/>
              </a:spcBef>
              <a:spcAft>
                <a:spcPts val="0"/>
              </a:spcAft>
              <a:buClr>
                <a:schemeClr val="dk1"/>
              </a:buClr>
              <a:buSzPts val="1000"/>
              <a:buFont typeface="Calibri"/>
              <a:buNone/>
            </a:pPr>
            <a:r>
              <a:rPr b="0" i="0" lang="en-US" sz="1000" u="none">
                <a:solidFill>
                  <a:schemeClr val="dk1"/>
                </a:solidFill>
                <a:latin typeface="Calibri"/>
                <a:ea typeface="Calibri"/>
                <a:cs typeface="Calibri"/>
                <a:sym typeface="Calibri"/>
              </a:rPr>
              <a:t>http://awoiaf.westeros.org/index.php/Special:Export</a:t>
            </a:r>
            <a:endParaRPr/>
          </a:p>
          <a:p>
            <a:pPr indent="0" lvl="0" marL="0" marR="0" rtl="0" algn="l">
              <a:lnSpc>
                <a:spcPct val="100000"/>
              </a:lnSpc>
              <a:spcBef>
                <a:spcPts val="0"/>
              </a:spcBef>
              <a:spcAft>
                <a:spcPts val="0"/>
              </a:spcAft>
              <a:buClr>
                <a:schemeClr val="dk1"/>
              </a:buClr>
              <a:buSzPts val="1200"/>
              <a:buFont typeface="Calibri"/>
              <a:buNone/>
            </a:pPr>
            <a:r>
              <a:rPr b="0" i="0" lang="en-US" sz="1200" u="none">
                <a:solidFill>
                  <a:schemeClr val="dk1"/>
                </a:solidFill>
                <a:latin typeface="Calibri"/>
                <a:ea typeface="Calibri"/>
                <a:cs typeface="Calibri"/>
                <a:sym typeface="Calibri"/>
              </a:rPr>
              <a:t>(or more accurately, the 1000s of XML files available from this same URI are in the deep web)</a:t>
            </a:r>
            <a:endParaRPr/>
          </a:p>
        </p:txBody>
      </p:sp>
      <p:pic>
        <p:nvPicPr>
          <p:cNvPr descr="kb-seamus" id="431" name="Google Shape;431;p43"/>
          <p:cNvPicPr preferRelativeResize="0"/>
          <p:nvPr/>
        </p:nvPicPr>
        <p:blipFill rotWithShape="1">
          <a:blip r:embed="rId3">
            <a:alphaModFix/>
          </a:blip>
          <a:srcRect b="0" l="0" r="0" t="0"/>
          <a:stretch/>
        </p:blipFill>
        <p:spPr>
          <a:xfrm>
            <a:off x="534350" y="1191575"/>
            <a:ext cx="2875599" cy="2614950"/>
          </a:xfrm>
          <a:prstGeom prst="rect">
            <a:avLst/>
          </a:prstGeom>
          <a:noFill/>
          <a:ln>
            <a:noFill/>
          </a:ln>
        </p:spPr>
      </p:pic>
      <p:pic>
        <p:nvPicPr>
          <p:cNvPr descr="deep-web-wiki" id="432" name="Google Shape;432;p43"/>
          <p:cNvPicPr preferRelativeResize="0"/>
          <p:nvPr/>
        </p:nvPicPr>
        <p:blipFill rotWithShape="1">
          <a:blip r:embed="rId4">
            <a:alphaModFix/>
          </a:blip>
          <a:srcRect b="0" l="0" r="0" t="0"/>
          <a:stretch/>
        </p:blipFill>
        <p:spPr>
          <a:xfrm>
            <a:off x="5403268" y="1191575"/>
            <a:ext cx="2846906" cy="2614951"/>
          </a:xfrm>
          <a:prstGeom prst="rect">
            <a:avLst/>
          </a:prstGeom>
          <a:noFill/>
          <a:ln>
            <a:noFill/>
          </a:ln>
        </p:spPr>
      </p:pic>
      <p:sp>
        <p:nvSpPr>
          <p:cNvPr id="433" name="Google Shape;433;p4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What Counts?</a:t>
            </a:r>
            <a:endParaRPr/>
          </a:p>
        </p:txBody>
      </p:sp>
      <p:sp>
        <p:nvSpPr>
          <p:cNvPr id="440" name="Google Shape;440;p44"/>
          <p:cNvSpPr txBox="1"/>
          <p:nvPr>
            <p:ph idx="1" type="body"/>
          </p:nvPr>
        </p:nvSpPr>
        <p:spPr>
          <a:xfrm>
            <a:off x="457200" y="1063375"/>
            <a:ext cx="8229600" cy="33789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10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Many duplicate pages (30% of web pages are duplicates or near-duplicates</a:t>
            </a:r>
            <a:r>
              <a:rPr b="0" baseline="30000" i="0" lang="en-US" sz="2500" u="none">
                <a:solidFill>
                  <a:schemeClr val="dk1"/>
                </a:solidFill>
                <a:latin typeface="Calibri"/>
                <a:ea typeface="Calibri"/>
                <a:cs typeface="Calibri"/>
                <a:sym typeface="Calibri"/>
              </a:rPr>
              <a:t>1</a:t>
            </a:r>
            <a:r>
              <a:rPr b="0" i="0" lang="en-US" sz="2500" u="none">
                <a:solidFill>
                  <a:schemeClr val="dk1"/>
                </a:solidFill>
                <a:latin typeface="Calibri"/>
                <a:ea typeface="Calibri"/>
                <a:cs typeface="Calibri"/>
                <a:sym typeface="Calibri"/>
              </a:rPr>
              <a:t>)</a:t>
            </a:r>
            <a:endParaRPr sz="2700"/>
          </a:p>
          <a:p>
            <a:pPr indent="-254000" lvl="1" marL="742950" marR="0" rtl="0" algn="l">
              <a:lnSpc>
                <a:spcPct val="10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How do we efficiently compare across a large corpus?</a:t>
            </a:r>
            <a:endParaRPr sz="2300"/>
          </a:p>
          <a:p>
            <a:pPr indent="-311150" lvl="0" marL="342900" marR="0" rtl="0" algn="l">
              <a:lnSpc>
                <a:spcPct val="10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Some pages change every time they are requested</a:t>
            </a:r>
            <a:endParaRPr sz="2700"/>
          </a:p>
          <a:p>
            <a:pPr indent="-254000" lvl="1" marL="742950" marR="0" rtl="0" algn="l">
              <a:lnSpc>
                <a:spcPct val="10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How can we automatically determine what is an insignificant difference?</a:t>
            </a:r>
            <a:endParaRPr sz="2300"/>
          </a:p>
          <a:p>
            <a:pPr indent="-311150" lvl="0" marL="342900" marR="0" rtl="0" algn="l">
              <a:lnSpc>
                <a:spcPct val="100000"/>
              </a:lnSpc>
              <a:spcBef>
                <a:spcPts val="60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Many spammy pages (14% of web pages</a:t>
            </a:r>
            <a:r>
              <a:rPr b="0" baseline="30000" i="0" lang="en-US" sz="2500" u="none">
                <a:solidFill>
                  <a:schemeClr val="dk1"/>
                </a:solidFill>
                <a:latin typeface="Calibri"/>
                <a:ea typeface="Calibri"/>
                <a:cs typeface="Calibri"/>
                <a:sym typeface="Calibri"/>
              </a:rPr>
              <a:t>2</a:t>
            </a:r>
            <a:r>
              <a:rPr b="0" i="0" lang="en-US" sz="2500" u="none">
                <a:solidFill>
                  <a:schemeClr val="dk1"/>
                </a:solidFill>
                <a:latin typeface="Calibri"/>
                <a:ea typeface="Calibri"/>
                <a:cs typeface="Calibri"/>
                <a:sym typeface="Calibri"/>
              </a:rPr>
              <a:t>)</a:t>
            </a:r>
            <a:endParaRPr sz="2700"/>
          </a:p>
          <a:p>
            <a:pPr indent="-254000" lvl="1" marL="742950" marR="0" rtl="0" algn="l">
              <a:lnSpc>
                <a:spcPct val="10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How can we detect these?</a:t>
            </a:r>
            <a:endParaRPr sz="2300"/>
          </a:p>
          <a:p>
            <a:pPr indent="-152400" lvl="0" marL="342900" marR="0" rtl="0" algn="l">
              <a:lnSpc>
                <a:spcPct val="100000"/>
              </a:lnSpc>
              <a:spcBef>
                <a:spcPts val="600"/>
              </a:spcBef>
              <a:spcAft>
                <a:spcPts val="0"/>
              </a:spcAft>
              <a:buClr>
                <a:schemeClr val="dk1"/>
              </a:buClr>
              <a:buSzPts val="3000"/>
              <a:buFont typeface="Arial"/>
              <a:buNone/>
            </a:pPr>
            <a:r>
              <a:t/>
            </a:r>
            <a:endParaRPr b="0" i="0" sz="2500" u="none">
              <a:solidFill>
                <a:schemeClr val="dk1"/>
              </a:solidFill>
              <a:latin typeface="Calibri"/>
              <a:ea typeface="Calibri"/>
              <a:cs typeface="Calibri"/>
              <a:sym typeface="Calibri"/>
            </a:endParaRPr>
          </a:p>
          <a:p>
            <a:pPr indent="-152400" lvl="0" marL="342900" marR="0" rtl="0" algn="l">
              <a:spcBef>
                <a:spcPts val="600"/>
              </a:spcBef>
              <a:spcAft>
                <a:spcPts val="0"/>
              </a:spcAft>
              <a:buClr>
                <a:schemeClr val="dk1"/>
              </a:buClr>
              <a:buSzPts val="3000"/>
              <a:buFont typeface="Arial"/>
              <a:buNone/>
            </a:pPr>
            <a:r>
              <a:t/>
            </a:r>
            <a:endParaRPr b="0" i="0" sz="2500" u="none">
              <a:solidFill>
                <a:schemeClr val="dk1"/>
              </a:solidFill>
              <a:latin typeface="Calibri"/>
              <a:ea typeface="Calibri"/>
              <a:cs typeface="Calibri"/>
              <a:sym typeface="Calibri"/>
            </a:endParaRPr>
          </a:p>
        </p:txBody>
      </p:sp>
      <p:sp>
        <p:nvSpPr>
          <p:cNvPr id="441" name="Google Shape;441;p44"/>
          <p:cNvSpPr txBox="1"/>
          <p:nvPr/>
        </p:nvSpPr>
        <p:spPr>
          <a:xfrm>
            <a:off x="706975" y="4369554"/>
            <a:ext cx="8382000" cy="57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600"/>
              <a:buFont typeface="Calibri"/>
              <a:buNone/>
            </a:pPr>
            <a:r>
              <a:rPr b="0" baseline="30000" i="0" lang="en-US" sz="1600" u="none">
                <a:solidFill>
                  <a:schemeClr val="dk1"/>
                </a:solidFill>
                <a:latin typeface="Calibri"/>
                <a:ea typeface="Calibri"/>
                <a:cs typeface="Calibri"/>
                <a:sym typeface="Calibri"/>
              </a:rPr>
              <a:t>1</a:t>
            </a:r>
            <a:r>
              <a:rPr b="0" i="0" lang="en-US" sz="1600" u="none">
                <a:solidFill>
                  <a:schemeClr val="dk1"/>
                </a:solidFill>
                <a:latin typeface="Calibri"/>
                <a:ea typeface="Calibri"/>
                <a:cs typeface="Calibri"/>
                <a:sym typeface="Calibri"/>
              </a:rPr>
              <a:t>Fetterly et al., On the evolution of clusters of near-duplicate web pages, </a:t>
            </a:r>
            <a:r>
              <a:rPr b="0" i="1" lang="en-US" sz="1600" u="none">
                <a:solidFill>
                  <a:schemeClr val="dk1"/>
                </a:solidFill>
                <a:latin typeface="Calibri"/>
                <a:ea typeface="Calibri"/>
                <a:cs typeface="Calibri"/>
                <a:sym typeface="Calibri"/>
              </a:rPr>
              <a:t>J of Web Eng</a:t>
            </a:r>
            <a:r>
              <a:rPr b="0" i="0" lang="en-US" sz="1600" u="none">
                <a:solidFill>
                  <a:schemeClr val="dk1"/>
                </a:solidFill>
                <a:latin typeface="Calibri"/>
                <a:ea typeface="Calibri"/>
                <a:cs typeface="Calibri"/>
                <a:sym typeface="Calibri"/>
              </a:rPr>
              <a:t>, 2004</a:t>
            </a:r>
            <a:endParaRPr/>
          </a:p>
          <a:p>
            <a:pPr indent="0" lvl="0" marL="0" marR="0" rtl="0" algn="r">
              <a:lnSpc>
                <a:spcPct val="100000"/>
              </a:lnSpc>
              <a:spcBef>
                <a:spcPts val="0"/>
              </a:spcBef>
              <a:spcAft>
                <a:spcPts val="0"/>
              </a:spcAft>
              <a:buClr>
                <a:schemeClr val="dk1"/>
              </a:buClr>
              <a:buSzPts val="1600"/>
              <a:buFont typeface="Calibri"/>
              <a:buNone/>
            </a:pPr>
            <a:r>
              <a:rPr b="0" baseline="30000" i="0" lang="en-US" sz="1600" u="none">
                <a:solidFill>
                  <a:schemeClr val="dk1"/>
                </a:solidFill>
                <a:latin typeface="Calibri"/>
                <a:ea typeface="Calibri"/>
                <a:cs typeface="Calibri"/>
                <a:sym typeface="Calibri"/>
              </a:rPr>
              <a:t>2</a:t>
            </a:r>
            <a:r>
              <a:rPr b="0" i="0" lang="en-US" sz="1600" u="none">
                <a:solidFill>
                  <a:schemeClr val="dk1"/>
                </a:solidFill>
                <a:latin typeface="Calibri"/>
                <a:ea typeface="Calibri"/>
                <a:cs typeface="Calibri"/>
                <a:sym typeface="Calibri"/>
              </a:rPr>
              <a:t>Ntoulas et al., Detecting spam web pages through content analysis, WWW 2006</a:t>
            </a:r>
            <a:endParaRPr/>
          </a:p>
        </p:txBody>
      </p:sp>
      <p:sp>
        <p:nvSpPr>
          <p:cNvPr id="442" name="Google Shape;442;p4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Duplicates &amp; Near Duplicates</a:t>
            </a:r>
            <a:endParaRPr/>
          </a:p>
        </p:txBody>
      </p:sp>
      <p:sp>
        <p:nvSpPr>
          <p:cNvPr id="448" name="Google Shape;448;p4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News Article about flood damage in Michigan." id="449" name="Google Shape;449;p45" title="News Article"/>
          <p:cNvPicPr preferRelativeResize="0"/>
          <p:nvPr/>
        </p:nvPicPr>
        <p:blipFill rotWithShape="1">
          <a:blip r:embed="rId3">
            <a:alphaModFix/>
          </a:blip>
          <a:srcRect b="0" l="0" r="1748" t="0"/>
          <a:stretch/>
        </p:blipFill>
        <p:spPr>
          <a:xfrm>
            <a:off x="830050" y="1314881"/>
            <a:ext cx="3670968" cy="2934637"/>
          </a:xfrm>
          <a:prstGeom prst="rect">
            <a:avLst/>
          </a:prstGeom>
          <a:noFill/>
          <a:ln cap="flat" cmpd="sng" w="9525">
            <a:solidFill>
              <a:srgbClr val="000000"/>
            </a:solidFill>
            <a:prstDash val="solid"/>
            <a:round/>
            <a:headEnd len="sm" w="sm" type="none"/>
            <a:tailEnd len="sm" w="sm" type="none"/>
          </a:ln>
        </p:spPr>
      </p:pic>
      <p:pic>
        <p:nvPicPr>
          <p:cNvPr descr="When searching the headline of the News Article about Michigan flood damage, many duplicates and near duplicates can be seen, all having the same headline." id="450" name="Google Shape;450;p45" title="Google Search of News Article"/>
          <p:cNvPicPr preferRelativeResize="0"/>
          <p:nvPr/>
        </p:nvPicPr>
        <p:blipFill>
          <a:blip r:embed="rId4">
            <a:alphaModFix/>
          </a:blip>
          <a:stretch>
            <a:fillRect/>
          </a:stretch>
        </p:blipFill>
        <p:spPr>
          <a:xfrm>
            <a:off x="5014375" y="1104407"/>
            <a:ext cx="3574237" cy="346516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Some Observations</a:t>
            </a:r>
            <a:endParaRPr/>
          </a:p>
        </p:txBody>
      </p:sp>
      <p:sp>
        <p:nvSpPr>
          <p:cNvPr id="456" name="Google Shape;456;p46"/>
          <p:cNvSpPr txBox="1"/>
          <p:nvPr>
            <p:ph idx="1" type="body"/>
          </p:nvPr>
        </p:nvSpPr>
        <p:spPr>
          <a:xfrm>
            <a:off x="457200" y="1200150"/>
            <a:ext cx="8229600" cy="36186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80000"/>
              </a:lnSpc>
              <a:spcBef>
                <a:spcPts val="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Crawling a significant amount of the Web is hard</a:t>
            </a:r>
            <a:endParaRPr sz="2800"/>
          </a:p>
          <a:p>
            <a:pPr indent="0" lvl="0" marL="342900" marR="0" rtl="0" algn="l">
              <a:lnSpc>
                <a:spcPct val="80000"/>
              </a:lnSpc>
              <a:spcBef>
                <a:spcPts val="640"/>
              </a:spcBef>
              <a:spcAft>
                <a:spcPts val="0"/>
              </a:spcAft>
              <a:buNone/>
            </a:pPr>
            <a:r>
              <a:t/>
            </a:r>
            <a:endParaRPr sz="700"/>
          </a:p>
          <a:p>
            <a:pPr indent="-317500" lvl="0" marL="342900" marR="0" rtl="0" algn="l">
              <a:lnSpc>
                <a:spcPct val="80000"/>
              </a:lnSpc>
              <a:spcBef>
                <a:spcPts val="64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Different search engines have different pages indexed, but they don't share these differences with each other (company secret)</a:t>
            </a:r>
            <a:endParaRPr sz="2800"/>
          </a:p>
          <a:p>
            <a:pPr indent="0" lvl="0" marL="342900" marR="0" rtl="0" algn="l">
              <a:lnSpc>
                <a:spcPct val="80000"/>
              </a:lnSpc>
              <a:spcBef>
                <a:spcPts val="640"/>
              </a:spcBef>
              <a:spcAft>
                <a:spcPts val="0"/>
              </a:spcAft>
              <a:buNone/>
            </a:pPr>
            <a:r>
              <a:t/>
            </a:r>
            <a:endParaRPr sz="700"/>
          </a:p>
          <a:p>
            <a:pPr indent="-317500" lvl="0" marL="342900" marR="0" rtl="0" algn="l">
              <a:lnSpc>
                <a:spcPct val="80000"/>
              </a:lnSpc>
              <a:spcBef>
                <a:spcPts val="640"/>
              </a:spcBef>
              <a:spcAft>
                <a:spcPts val="0"/>
              </a:spcAft>
              <a:buClr>
                <a:schemeClr val="dk1"/>
              </a:buClr>
              <a:buSzPts val="2800"/>
              <a:buFont typeface="Arial"/>
              <a:buChar char="•"/>
            </a:pPr>
            <a:r>
              <a:rPr b="0" i="0" lang="en-US" sz="2800" u="none">
                <a:solidFill>
                  <a:schemeClr val="dk1"/>
                </a:solidFill>
                <a:latin typeface="Calibri"/>
                <a:ea typeface="Calibri"/>
                <a:cs typeface="Calibri"/>
                <a:sym typeface="Calibri"/>
              </a:rPr>
              <a:t>So if we wanted to estimate the Web's size but don't want to try to crawl the Web ourselves, could we use the search engines themselves to estimate the Web's size?</a:t>
            </a:r>
            <a:endParaRPr sz="2800"/>
          </a:p>
          <a:p>
            <a:pPr indent="0" lvl="0" marL="342900" marR="0" rtl="0" algn="l">
              <a:lnSpc>
                <a:spcPct val="80000"/>
              </a:lnSpc>
              <a:spcBef>
                <a:spcPts val="480"/>
              </a:spcBef>
              <a:spcAft>
                <a:spcPts val="0"/>
              </a:spcAft>
              <a:buNone/>
            </a:pPr>
            <a:r>
              <a:rPr b="0" i="1" lang="en-US" sz="2000" u="none">
                <a:solidFill>
                  <a:schemeClr val="dk1"/>
                </a:solidFill>
                <a:latin typeface="Calibri"/>
                <a:ea typeface="Calibri"/>
                <a:cs typeface="Calibri"/>
                <a:sym typeface="Calibri"/>
              </a:rPr>
              <a:t>(note: working with the web == working with stats)</a:t>
            </a:r>
            <a:endParaRPr i="1" sz="2800"/>
          </a:p>
        </p:txBody>
      </p:sp>
      <p:sp>
        <p:nvSpPr>
          <p:cNvPr id="457" name="Google Shape;457;p4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Capture-Recapture Method</a:t>
            </a:r>
            <a:endParaRPr/>
          </a:p>
        </p:txBody>
      </p:sp>
      <p:sp>
        <p:nvSpPr>
          <p:cNvPr id="463" name="Google Shape;463;p47"/>
          <p:cNvSpPr txBox="1"/>
          <p:nvPr>
            <p:ph idx="1" type="body"/>
          </p:nvPr>
        </p:nvSpPr>
        <p:spPr>
          <a:xfrm>
            <a:off x="457200" y="1200150"/>
            <a:ext cx="8229600" cy="94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Statistical method used to estimate population size (originally fish and wildlife populations)</a:t>
            </a:r>
            <a:endParaRPr/>
          </a:p>
          <a:p>
            <a:pPr indent="400050" lvl="0" marL="342900" marR="0" rtl="0" algn="l">
              <a:lnSpc>
                <a:spcPct val="100000"/>
              </a:lnSpc>
              <a:spcBef>
                <a:spcPts val="200"/>
              </a:spcBef>
              <a:spcAft>
                <a:spcPts val="0"/>
              </a:spcAft>
              <a:buNone/>
            </a:pPr>
            <a:r>
              <a:t/>
            </a:r>
            <a:endParaRPr sz="1100"/>
          </a:p>
          <a:p>
            <a:pPr indent="0" lvl="0" marL="342900" marR="0" rtl="0" algn="l">
              <a:lnSpc>
                <a:spcPct val="100000"/>
              </a:lnSpc>
              <a:spcBef>
                <a:spcPts val="520"/>
              </a:spcBef>
              <a:spcAft>
                <a:spcPts val="0"/>
              </a:spcAft>
              <a:buNone/>
            </a:pPr>
            <a:r>
              <a:t/>
            </a:r>
            <a:endParaRPr b="0" baseline="-25000" i="0" sz="2200" u="none" cap="none" strike="noStrike">
              <a:solidFill>
                <a:schemeClr val="dk1"/>
              </a:solidFill>
              <a:latin typeface="Calibri"/>
              <a:ea typeface="Calibri"/>
              <a:cs typeface="Calibri"/>
              <a:sym typeface="Calibri"/>
            </a:endParaRPr>
          </a:p>
        </p:txBody>
      </p:sp>
      <p:sp>
        <p:nvSpPr>
          <p:cNvPr id="464" name="Google Shape;464;p4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465" name="Google Shape;465;p47"/>
          <p:cNvSpPr txBox="1"/>
          <p:nvPr/>
        </p:nvSpPr>
        <p:spPr>
          <a:xfrm>
            <a:off x="3045200" y="4066025"/>
            <a:ext cx="6015300" cy="803700"/>
          </a:xfrm>
          <a:prstGeom prst="rect">
            <a:avLst/>
          </a:prstGeom>
          <a:noFill/>
          <a:ln>
            <a:noFill/>
          </a:ln>
        </p:spPr>
        <p:txBody>
          <a:bodyPr anchorCtr="0" anchor="t" bIns="91425" lIns="91425" spcFirstLastPara="1" rIns="91425" wrap="square" tIns="91425">
            <a:noAutofit/>
          </a:bodyPr>
          <a:lstStyle/>
          <a:p>
            <a:pPr indent="0" lvl="0" marL="0" rtl="0" algn="l">
              <a:spcBef>
                <a:spcPts val="200"/>
              </a:spcBef>
              <a:spcAft>
                <a:spcPts val="0"/>
              </a:spcAft>
              <a:buNone/>
            </a:pPr>
            <a:r>
              <a:rPr lang="en-US" sz="1100">
                <a:solidFill>
                  <a:schemeClr val="dk1"/>
                </a:solidFill>
                <a:latin typeface="Calibri"/>
                <a:ea typeface="Calibri"/>
                <a:cs typeface="Calibri"/>
                <a:sym typeface="Calibri"/>
              </a:rPr>
              <a:t>Lincoln, Frederick C. (May 1930). </a:t>
            </a:r>
            <a:r>
              <a:rPr lang="en-US" sz="1100" u="sng">
                <a:solidFill>
                  <a:schemeClr val="hlink"/>
                </a:solidFill>
                <a:latin typeface="Calibri"/>
                <a:ea typeface="Calibri"/>
                <a:cs typeface="Calibri"/>
                <a:sym typeface="Calibri"/>
                <a:hlinkClick r:id="rId3"/>
              </a:rPr>
              <a:t>Calculating Waterfowl Abundance on the Basis of Banding Returns</a:t>
            </a:r>
            <a:r>
              <a:rPr lang="en-US" sz="1100">
                <a:solidFill>
                  <a:schemeClr val="dk1"/>
                </a:solidFill>
                <a:latin typeface="Calibri"/>
                <a:ea typeface="Calibri"/>
                <a:cs typeface="Calibri"/>
                <a:sym typeface="Calibri"/>
              </a:rPr>
              <a:t>. Circular. </a:t>
            </a:r>
            <a:r>
              <a:rPr b="1" lang="en-US" sz="1100">
                <a:solidFill>
                  <a:schemeClr val="dk1"/>
                </a:solidFill>
                <a:latin typeface="Calibri"/>
                <a:ea typeface="Calibri"/>
                <a:cs typeface="Calibri"/>
                <a:sym typeface="Calibri"/>
              </a:rPr>
              <a:t>118</a:t>
            </a:r>
            <a:r>
              <a:rPr lang="en-US" sz="1100">
                <a:solidFill>
                  <a:schemeClr val="dk1"/>
                </a:solidFill>
                <a:latin typeface="Calibri"/>
                <a:ea typeface="Calibri"/>
                <a:cs typeface="Calibri"/>
                <a:sym typeface="Calibri"/>
              </a:rPr>
              <a:t>. Washington, DC: United States Department of Agriculture. </a:t>
            </a:r>
            <a:endParaRPr sz="1100">
              <a:solidFill>
                <a:schemeClr val="dk1"/>
              </a:solidFill>
              <a:latin typeface="Calibri"/>
              <a:ea typeface="Calibri"/>
              <a:cs typeface="Calibri"/>
              <a:sym typeface="Calibri"/>
            </a:endParaRPr>
          </a:p>
          <a:p>
            <a:pPr indent="0" lvl="0" marL="0" rtl="0" algn="l">
              <a:spcBef>
                <a:spcPts val="200"/>
              </a:spcBef>
              <a:spcAft>
                <a:spcPts val="0"/>
              </a:spcAft>
              <a:buNone/>
            </a:pPr>
            <a:r>
              <a:rPr lang="en-US" sz="1100">
                <a:solidFill>
                  <a:schemeClr val="dk1"/>
                </a:solidFill>
                <a:latin typeface="Calibri"/>
                <a:ea typeface="Calibri"/>
                <a:cs typeface="Calibri"/>
                <a:sym typeface="Calibri"/>
              </a:rPr>
              <a:t>Petersen, C. G. J. (1896). "The Yearly Immigration of Young Plaice Into the Limfjord From the German Sea", Report of the Danish Biological Station (1895), 6, 5–84.</a:t>
            </a:r>
            <a:endParaRPr/>
          </a:p>
        </p:txBody>
      </p:sp>
      <p:pic>
        <p:nvPicPr>
          <p:cNvPr id="466" name="Google Shape;466;p47"/>
          <p:cNvPicPr preferRelativeResize="0"/>
          <p:nvPr/>
        </p:nvPicPr>
        <p:blipFill>
          <a:blip r:embed="rId4">
            <a:alphaModFix/>
          </a:blip>
          <a:stretch>
            <a:fillRect/>
          </a:stretch>
        </p:blipFill>
        <p:spPr>
          <a:xfrm>
            <a:off x="1682650" y="2149350"/>
            <a:ext cx="5778699" cy="2008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Capture-Recapture Method Example</a:t>
            </a:r>
            <a:endParaRPr/>
          </a:p>
        </p:txBody>
      </p:sp>
      <p:sp>
        <p:nvSpPr>
          <p:cNvPr id="472" name="Google Shape;472;p48"/>
          <p:cNvSpPr txBox="1"/>
          <p:nvPr>
            <p:ph idx="1" type="body"/>
          </p:nvPr>
        </p:nvSpPr>
        <p:spPr>
          <a:xfrm>
            <a:off x="457200" y="1200150"/>
            <a:ext cx="8229600" cy="16536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100000"/>
              </a:lnSpc>
              <a:spcBef>
                <a:spcPts val="520"/>
              </a:spcBef>
              <a:spcAft>
                <a:spcPts val="0"/>
              </a:spcAft>
              <a:buClr>
                <a:schemeClr val="dk1"/>
              </a:buClr>
              <a:buSzPts val="2200"/>
              <a:buFont typeface="Arial"/>
              <a:buChar char="•"/>
            </a:pPr>
            <a:r>
              <a:rPr b="0" i="0" lang="en-US" sz="2200" u="none">
                <a:solidFill>
                  <a:schemeClr val="dk1"/>
                </a:solidFill>
                <a:latin typeface="Calibri"/>
                <a:ea typeface="Calibri"/>
                <a:cs typeface="Calibri"/>
                <a:sym typeface="Calibri"/>
              </a:rPr>
              <a:t>How many fish are in the lake?</a:t>
            </a:r>
            <a:endParaRPr sz="2800"/>
          </a:p>
          <a:p>
            <a:pPr indent="-260350" lvl="1" marL="742950" marR="0" rtl="0" algn="l">
              <a:lnSpc>
                <a:spcPct val="100000"/>
              </a:lnSpc>
              <a:spcBef>
                <a:spcPts val="44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Catch S</a:t>
            </a:r>
            <a:r>
              <a:rPr b="0" baseline="-25000" i="0" lang="en-US" sz="1800" u="none" cap="none" strike="noStrike">
                <a:solidFill>
                  <a:schemeClr val="dk1"/>
                </a:solidFill>
                <a:latin typeface="Calibri"/>
                <a:ea typeface="Calibri"/>
                <a:cs typeface="Calibri"/>
                <a:sym typeface="Calibri"/>
              </a:rPr>
              <a:t>1</a:t>
            </a:r>
            <a:r>
              <a:rPr b="0" i="0" lang="en-US" sz="1800" u="none" cap="none" strike="noStrike">
                <a:solidFill>
                  <a:schemeClr val="dk1"/>
                </a:solidFill>
                <a:latin typeface="Calibri"/>
                <a:ea typeface="Calibri"/>
                <a:cs typeface="Calibri"/>
                <a:sym typeface="Calibri"/>
              </a:rPr>
              <a:t> fish from the lake, tag them, and return them to the lake</a:t>
            </a:r>
            <a:endParaRPr sz="2400"/>
          </a:p>
          <a:p>
            <a:pPr indent="-260350" lvl="1" marL="742950" marR="0" rtl="0" algn="l">
              <a:lnSpc>
                <a:spcPct val="100000"/>
              </a:lnSpc>
              <a:spcBef>
                <a:spcPts val="44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Then catch and put back S</a:t>
            </a:r>
            <a:r>
              <a:rPr b="0" baseline="-25000" i="0" lang="en-US" sz="1800" u="none" cap="none" strike="noStrike">
                <a:solidFill>
                  <a:schemeClr val="dk1"/>
                </a:solidFill>
                <a:latin typeface="Calibri"/>
                <a:ea typeface="Calibri"/>
                <a:cs typeface="Calibri"/>
                <a:sym typeface="Calibri"/>
              </a:rPr>
              <a:t>2</a:t>
            </a:r>
            <a:r>
              <a:rPr b="0" i="0" lang="en-US" sz="1800" u="none" cap="none" strike="noStrike">
                <a:solidFill>
                  <a:schemeClr val="dk1"/>
                </a:solidFill>
                <a:latin typeface="Calibri"/>
                <a:ea typeface="Calibri"/>
                <a:cs typeface="Calibri"/>
                <a:sym typeface="Calibri"/>
              </a:rPr>
              <a:t> fish, noting which </a:t>
            </a:r>
            <a:r>
              <a:rPr lang="en-US" sz="1800"/>
              <a:t>were already</a:t>
            </a:r>
            <a:r>
              <a:rPr b="0" i="0" lang="en-US" sz="1800" u="none" cap="none" strike="noStrike">
                <a:solidFill>
                  <a:schemeClr val="dk1"/>
                </a:solidFill>
                <a:latin typeface="Calibri"/>
                <a:ea typeface="Calibri"/>
                <a:cs typeface="Calibri"/>
                <a:sym typeface="Calibri"/>
              </a:rPr>
              <a:t> tagged (now, S</a:t>
            </a:r>
            <a:r>
              <a:rPr b="0" baseline="-25000" i="0" lang="en-US" sz="1800" u="none" cap="none" strike="noStrike">
                <a:solidFill>
                  <a:schemeClr val="dk1"/>
                </a:solidFill>
                <a:latin typeface="Calibri"/>
                <a:ea typeface="Calibri"/>
                <a:cs typeface="Calibri"/>
                <a:sym typeface="Calibri"/>
              </a:rPr>
              <a:t>1,2</a:t>
            </a:r>
            <a:r>
              <a:rPr b="0" i="0" lang="en-US" sz="1800" u="none" cap="none" strike="noStrike">
                <a:solidFill>
                  <a:schemeClr val="dk1"/>
                </a:solidFill>
                <a:latin typeface="Calibri"/>
                <a:ea typeface="Calibri"/>
                <a:cs typeface="Calibri"/>
                <a:sym typeface="Calibri"/>
              </a:rPr>
              <a:t>)</a:t>
            </a:r>
            <a:endParaRPr sz="2400"/>
          </a:p>
          <a:p>
            <a:pPr indent="-260350" lvl="1" marL="742950" marR="0" rtl="0" algn="l">
              <a:lnSpc>
                <a:spcPct val="100000"/>
              </a:lnSpc>
              <a:spcBef>
                <a:spcPts val="44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a:t>
            </a:r>
            <a:r>
              <a:rPr b="0" baseline="-25000" i="0" lang="en-US" sz="1800" u="none" cap="none" strike="noStrike">
                <a:solidFill>
                  <a:schemeClr val="dk1"/>
                </a:solidFill>
                <a:latin typeface="Calibri"/>
                <a:ea typeface="Calibri"/>
                <a:cs typeface="Calibri"/>
                <a:sym typeface="Calibri"/>
              </a:rPr>
              <a:t>1</a:t>
            </a:r>
            <a:r>
              <a:rPr b="0" i="0" lang="en-US" sz="1800" u="none" cap="none" strike="noStrike">
                <a:solidFill>
                  <a:schemeClr val="dk1"/>
                </a:solidFill>
                <a:latin typeface="Calibri"/>
                <a:ea typeface="Calibri"/>
                <a:cs typeface="Calibri"/>
                <a:sym typeface="Calibri"/>
              </a:rPr>
              <a:t>/N = S</a:t>
            </a:r>
            <a:r>
              <a:rPr b="0" baseline="-25000" i="0" lang="en-US" sz="1800" u="none" cap="none" strike="noStrike">
                <a:solidFill>
                  <a:schemeClr val="dk1"/>
                </a:solidFill>
                <a:latin typeface="Calibri"/>
                <a:ea typeface="Calibri"/>
                <a:cs typeface="Calibri"/>
                <a:sym typeface="Calibri"/>
              </a:rPr>
              <a:t>1,2</a:t>
            </a:r>
            <a:r>
              <a:rPr b="0" i="0" lang="en-US" sz="1800" u="none" cap="none" strike="noStrike">
                <a:solidFill>
                  <a:schemeClr val="dk1"/>
                </a:solidFill>
                <a:latin typeface="Calibri"/>
                <a:ea typeface="Calibri"/>
                <a:cs typeface="Calibri"/>
                <a:sym typeface="Calibri"/>
              </a:rPr>
              <a:t>/S</a:t>
            </a:r>
            <a:r>
              <a:rPr b="0" baseline="-25000" i="0" lang="en-US" sz="1800" u="none" cap="none" strike="noStrike">
                <a:solidFill>
                  <a:schemeClr val="dk1"/>
                </a:solidFill>
                <a:latin typeface="Calibri"/>
                <a:ea typeface="Calibri"/>
                <a:cs typeface="Calibri"/>
                <a:sym typeface="Calibri"/>
              </a:rPr>
              <a:t>2 </a:t>
            </a:r>
            <a:r>
              <a:rPr b="0" i="0" lang="en-US" sz="1800" u="none" cap="none" strike="noStrike">
                <a:solidFill>
                  <a:schemeClr val="dk1"/>
                </a:solidFill>
                <a:latin typeface="Calibri"/>
                <a:ea typeface="Calibri"/>
                <a:cs typeface="Calibri"/>
                <a:sym typeface="Calibri"/>
              </a:rPr>
              <a:t> so population N = S</a:t>
            </a:r>
            <a:r>
              <a:rPr b="0" baseline="-25000" i="0" lang="en-US" sz="1800" u="none" cap="none" strike="noStrike">
                <a:solidFill>
                  <a:schemeClr val="dk1"/>
                </a:solidFill>
                <a:latin typeface="Calibri"/>
                <a:ea typeface="Calibri"/>
                <a:cs typeface="Calibri"/>
                <a:sym typeface="Calibri"/>
              </a:rPr>
              <a:t>1</a:t>
            </a:r>
            <a:r>
              <a:rPr b="0" i="0" lang="en-US" sz="1800" u="none" cap="none" strike="noStrike">
                <a:solidFill>
                  <a:schemeClr val="dk1"/>
                </a:solidFill>
                <a:latin typeface="Calibri"/>
                <a:ea typeface="Calibri"/>
                <a:cs typeface="Calibri"/>
                <a:sym typeface="Calibri"/>
              </a:rPr>
              <a:t> × S</a:t>
            </a:r>
            <a:r>
              <a:rPr b="0" baseline="-25000" i="0" lang="en-US" sz="1800" u="none" cap="none" strike="noStrike">
                <a:solidFill>
                  <a:schemeClr val="dk1"/>
                </a:solidFill>
                <a:latin typeface="Calibri"/>
                <a:ea typeface="Calibri"/>
                <a:cs typeface="Calibri"/>
                <a:sym typeface="Calibri"/>
              </a:rPr>
              <a:t>2</a:t>
            </a:r>
            <a:r>
              <a:rPr b="0" i="0" lang="en-US" sz="1800" u="none" cap="none" strike="noStrike">
                <a:solidFill>
                  <a:schemeClr val="dk1"/>
                </a:solidFill>
                <a:latin typeface="Calibri"/>
                <a:ea typeface="Calibri"/>
                <a:cs typeface="Calibri"/>
                <a:sym typeface="Calibri"/>
              </a:rPr>
              <a:t>/S</a:t>
            </a:r>
            <a:r>
              <a:rPr b="0" baseline="-25000" i="0" lang="en-US" sz="1800" u="none" cap="none" strike="noStrike">
                <a:solidFill>
                  <a:schemeClr val="dk1"/>
                </a:solidFill>
                <a:latin typeface="Calibri"/>
                <a:ea typeface="Calibri"/>
                <a:cs typeface="Calibri"/>
                <a:sym typeface="Calibri"/>
              </a:rPr>
              <a:t>1,2</a:t>
            </a:r>
            <a:endParaRPr sz="2400"/>
          </a:p>
          <a:p>
            <a:pPr indent="-203200" lvl="0" marL="342900" marR="0" rtl="0" algn="l">
              <a:spcBef>
                <a:spcPts val="440"/>
              </a:spcBef>
              <a:spcAft>
                <a:spcPts val="0"/>
              </a:spcAft>
              <a:buClr>
                <a:schemeClr val="dk1"/>
              </a:buClr>
              <a:buSzPts val="2200"/>
              <a:buFont typeface="Arial"/>
              <a:buNone/>
            </a:pPr>
            <a:r>
              <a:t/>
            </a:r>
            <a:endParaRPr b="0" baseline="-25000" i="0" sz="1800" u="none" cap="none" strike="noStrike">
              <a:solidFill>
                <a:schemeClr val="dk1"/>
              </a:solidFill>
              <a:latin typeface="Calibri"/>
              <a:ea typeface="Calibri"/>
              <a:cs typeface="Calibri"/>
              <a:sym typeface="Calibri"/>
            </a:endParaRPr>
          </a:p>
        </p:txBody>
      </p:sp>
      <p:sp>
        <p:nvSpPr>
          <p:cNvPr id="473" name="Google Shape;473;p4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474" name="Google Shape;474;p48"/>
          <p:cNvPicPr preferRelativeResize="0"/>
          <p:nvPr/>
        </p:nvPicPr>
        <p:blipFill>
          <a:blip r:embed="rId3">
            <a:alphaModFix/>
          </a:blip>
          <a:stretch>
            <a:fillRect/>
          </a:stretch>
        </p:blipFill>
        <p:spPr>
          <a:xfrm>
            <a:off x="1566813" y="2805350"/>
            <a:ext cx="6010373" cy="1984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Estimate Web Population</a:t>
            </a:r>
            <a:endParaRPr/>
          </a:p>
        </p:txBody>
      </p:sp>
      <p:sp>
        <p:nvSpPr>
          <p:cNvPr id="480" name="Google Shape;480;p49"/>
          <p:cNvSpPr txBox="1"/>
          <p:nvPr>
            <p:ph idx="1" type="body"/>
          </p:nvPr>
        </p:nvSpPr>
        <p:spPr>
          <a:xfrm>
            <a:off x="317125" y="1063375"/>
            <a:ext cx="8631900" cy="33873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80000"/>
              </a:lnSpc>
              <a:spcBef>
                <a:spcPts val="0"/>
              </a:spcBef>
              <a:spcAft>
                <a:spcPts val="0"/>
              </a:spcAft>
              <a:buClr>
                <a:schemeClr val="dk1"/>
              </a:buClr>
              <a:buSzPts val="2500"/>
              <a:buFont typeface="Arial"/>
              <a:buChar char="•"/>
            </a:pPr>
            <a:r>
              <a:rPr b="0" i="0" lang="en-US" sz="2500" u="none">
                <a:solidFill>
                  <a:schemeClr val="dk1"/>
                </a:solidFill>
                <a:latin typeface="Calibri"/>
                <a:ea typeface="Calibri"/>
                <a:cs typeface="Calibri"/>
                <a:sym typeface="Calibri"/>
              </a:rPr>
              <a:t>Lawrence and Giles</a:t>
            </a:r>
            <a:r>
              <a:rPr b="0" baseline="30000" i="0" lang="en-US" sz="2500" u="none">
                <a:solidFill>
                  <a:schemeClr val="dk1"/>
                </a:solidFill>
                <a:latin typeface="Calibri"/>
                <a:ea typeface="Calibri"/>
                <a:cs typeface="Calibri"/>
                <a:sym typeface="Calibri"/>
              </a:rPr>
              <a:t>1</a:t>
            </a:r>
            <a:r>
              <a:rPr b="0" i="0" lang="en-US" sz="2500" u="none">
                <a:solidFill>
                  <a:schemeClr val="dk1"/>
                </a:solidFill>
                <a:latin typeface="Calibri"/>
                <a:ea typeface="Calibri"/>
                <a:cs typeface="Calibri"/>
                <a:sym typeface="Calibri"/>
              </a:rPr>
              <a:t> used capture-recapture method to estimate web page population</a:t>
            </a:r>
            <a:endParaRPr sz="2700"/>
          </a:p>
          <a:p>
            <a:pPr indent="-254000" lvl="1" marL="742950" marR="0" rtl="0" algn="l">
              <a:lnSpc>
                <a:spcPct val="8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Submitted 575 queries to sets of 2 search engines</a:t>
            </a:r>
            <a:endParaRPr sz="2300"/>
          </a:p>
          <a:p>
            <a:pPr indent="-254000" lvl="1" marL="742950" marR="0" rtl="0" algn="l">
              <a:lnSpc>
                <a:spcPct val="8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S1 = All pages returned by SE1</a:t>
            </a:r>
            <a:endParaRPr sz="2300"/>
          </a:p>
          <a:p>
            <a:pPr indent="-254000" lvl="1" marL="742950" marR="0" rtl="0" algn="l">
              <a:lnSpc>
                <a:spcPct val="8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S2 = All pages returned by SE2</a:t>
            </a:r>
            <a:endParaRPr sz="2300"/>
          </a:p>
          <a:p>
            <a:pPr indent="-254000" lvl="1" marL="742950" marR="0" rtl="0" algn="l">
              <a:lnSpc>
                <a:spcPct val="8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S1,2 = All pages returned by both SE1 and SE2</a:t>
            </a:r>
            <a:endParaRPr sz="2300"/>
          </a:p>
          <a:p>
            <a:pPr indent="-254000" lvl="1" marL="742950" marR="0" rtl="0" algn="l">
              <a:lnSpc>
                <a:spcPct val="80000"/>
              </a:lnSpc>
              <a:spcBef>
                <a:spcPts val="5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Size of indexable Web (N) = S</a:t>
            </a:r>
            <a:r>
              <a:rPr b="0" baseline="-25000" i="0" lang="en-US" sz="2100" u="none" cap="none" strike="noStrike">
                <a:solidFill>
                  <a:schemeClr val="dk1"/>
                </a:solidFill>
                <a:latin typeface="Calibri"/>
                <a:ea typeface="Calibri"/>
                <a:cs typeface="Calibri"/>
                <a:sym typeface="Calibri"/>
              </a:rPr>
              <a:t>1</a:t>
            </a:r>
            <a:r>
              <a:rPr b="0" i="0" lang="en-US" sz="2100" u="none" cap="none" strike="noStrike">
                <a:solidFill>
                  <a:schemeClr val="dk1"/>
                </a:solidFill>
                <a:latin typeface="Calibri"/>
                <a:ea typeface="Calibri"/>
                <a:cs typeface="Calibri"/>
                <a:sym typeface="Calibri"/>
              </a:rPr>
              <a:t> × S</a:t>
            </a:r>
            <a:r>
              <a:rPr b="0" baseline="-25000" i="0" lang="en-US" sz="2100" u="none" cap="none" strike="noStrike">
                <a:solidFill>
                  <a:schemeClr val="dk1"/>
                </a:solidFill>
                <a:latin typeface="Calibri"/>
                <a:ea typeface="Calibri"/>
                <a:cs typeface="Calibri"/>
                <a:sym typeface="Calibri"/>
              </a:rPr>
              <a:t>2</a:t>
            </a:r>
            <a:r>
              <a:rPr b="0" i="0" lang="en-US" sz="2100" u="none" cap="none" strike="noStrike">
                <a:solidFill>
                  <a:schemeClr val="dk1"/>
                </a:solidFill>
                <a:latin typeface="Calibri"/>
                <a:ea typeface="Calibri"/>
                <a:cs typeface="Calibri"/>
                <a:sym typeface="Calibri"/>
              </a:rPr>
              <a:t>/S</a:t>
            </a:r>
            <a:r>
              <a:rPr b="0" baseline="-25000" i="0" lang="en-US" sz="2100" u="none" cap="none" strike="noStrike">
                <a:solidFill>
                  <a:schemeClr val="dk1"/>
                </a:solidFill>
                <a:latin typeface="Calibri"/>
                <a:ea typeface="Calibri"/>
                <a:cs typeface="Calibri"/>
                <a:sym typeface="Calibri"/>
              </a:rPr>
              <a:t>1,2</a:t>
            </a:r>
            <a:r>
              <a:rPr b="0" i="0" lang="en-US" sz="2100" u="none" cap="none" strike="noStrike">
                <a:solidFill>
                  <a:schemeClr val="dk1"/>
                </a:solidFill>
                <a:latin typeface="Calibri"/>
                <a:ea typeface="Calibri"/>
                <a:cs typeface="Calibri"/>
                <a:sym typeface="Calibri"/>
              </a:rPr>
              <a:t> </a:t>
            </a:r>
            <a:endParaRPr sz="2300"/>
          </a:p>
          <a:p>
            <a:pPr indent="0" lvl="0" marL="342900" marR="0" rtl="0" algn="l">
              <a:lnSpc>
                <a:spcPct val="80000"/>
              </a:lnSpc>
              <a:spcBef>
                <a:spcPts val="600"/>
              </a:spcBef>
              <a:spcAft>
                <a:spcPts val="0"/>
              </a:spcAft>
              <a:buNone/>
            </a:pPr>
            <a:r>
              <a:t/>
            </a:r>
            <a:endParaRPr sz="700"/>
          </a:p>
          <a:p>
            <a:pPr indent="-311150" lvl="0" marL="342900" marR="0" rtl="0" algn="l">
              <a:lnSpc>
                <a:spcPct val="80000"/>
              </a:lnSpc>
              <a:spcBef>
                <a:spcPts val="600"/>
              </a:spcBef>
              <a:spcAft>
                <a:spcPts val="0"/>
              </a:spcAft>
              <a:buClr>
                <a:schemeClr val="dk1"/>
              </a:buClr>
              <a:buSzPts val="2500"/>
              <a:buFont typeface="Arial"/>
              <a:buChar char="•"/>
            </a:pPr>
            <a:r>
              <a:rPr lang="en-US" sz="2500"/>
              <a:t>1998 - e</a:t>
            </a:r>
            <a:r>
              <a:rPr b="0" i="0" lang="en-US" sz="2500" u="none">
                <a:solidFill>
                  <a:schemeClr val="dk1"/>
                </a:solidFill>
                <a:latin typeface="Calibri"/>
                <a:ea typeface="Calibri"/>
                <a:cs typeface="Calibri"/>
                <a:sym typeface="Calibri"/>
              </a:rPr>
              <a:t>stimated size of indexable Web = 320 M pages</a:t>
            </a:r>
            <a:endParaRPr sz="2700"/>
          </a:p>
          <a:p>
            <a:pPr indent="0" lvl="0" marL="342900" marR="0" rtl="0" algn="l">
              <a:lnSpc>
                <a:spcPct val="80000"/>
              </a:lnSpc>
              <a:spcBef>
                <a:spcPts val="600"/>
              </a:spcBef>
              <a:spcAft>
                <a:spcPts val="0"/>
              </a:spcAft>
              <a:buNone/>
            </a:pPr>
            <a:r>
              <a:t/>
            </a:r>
            <a:endParaRPr sz="600"/>
          </a:p>
          <a:p>
            <a:pPr indent="-311150" lvl="0" marL="342900" marR="0" rtl="0" algn="l">
              <a:lnSpc>
                <a:spcPct val="80000"/>
              </a:lnSpc>
              <a:spcBef>
                <a:spcPts val="600"/>
              </a:spcBef>
              <a:spcAft>
                <a:spcPts val="0"/>
              </a:spcAft>
              <a:buClr>
                <a:schemeClr val="dk1"/>
              </a:buClr>
              <a:buSzPts val="2500"/>
              <a:buFont typeface="Arial"/>
              <a:buChar char="•"/>
            </a:pPr>
            <a:r>
              <a:rPr lang="en-US" sz="2500"/>
              <a:t>July 2020 - estimates of lower bound = 5.5 B pages</a:t>
            </a:r>
            <a:r>
              <a:rPr b="0" baseline="30000" i="0" lang="en-US" sz="2500" u="none">
                <a:solidFill>
                  <a:schemeClr val="dk1"/>
                </a:solidFill>
                <a:latin typeface="Calibri"/>
                <a:ea typeface="Calibri"/>
                <a:cs typeface="Calibri"/>
                <a:sym typeface="Calibri"/>
              </a:rPr>
              <a:t>2</a:t>
            </a:r>
            <a:endParaRPr sz="2700"/>
          </a:p>
        </p:txBody>
      </p:sp>
      <p:sp>
        <p:nvSpPr>
          <p:cNvPr id="481" name="Google Shape;481;p49"/>
          <p:cNvSpPr txBox="1"/>
          <p:nvPr/>
        </p:nvSpPr>
        <p:spPr>
          <a:xfrm>
            <a:off x="0" y="4551075"/>
            <a:ext cx="9144000" cy="31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600"/>
              <a:buFont typeface="Calibri"/>
              <a:buNone/>
            </a:pPr>
            <a:r>
              <a:rPr b="0" baseline="30000" i="0" lang="en-US" u="none">
                <a:solidFill>
                  <a:schemeClr val="dk1"/>
                </a:solidFill>
                <a:latin typeface="Calibri"/>
                <a:ea typeface="Calibri"/>
                <a:cs typeface="Calibri"/>
                <a:sym typeface="Calibri"/>
              </a:rPr>
              <a:t>1</a:t>
            </a:r>
            <a:r>
              <a:rPr b="0" i="0" lang="en-US" u="none">
                <a:solidFill>
                  <a:schemeClr val="dk1"/>
                </a:solidFill>
                <a:latin typeface="Calibri"/>
                <a:ea typeface="Calibri"/>
                <a:cs typeface="Calibri"/>
                <a:sym typeface="Calibri"/>
              </a:rPr>
              <a:t>Lawrence &amp; Giles, Searching the World Wide Web, </a:t>
            </a:r>
            <a:r>
              <a:rPr b="0" i="1" lang="en-US" u="none">
                <a:solidFill>
                  <a:schemeClr val="dk1"/>
                </a:solidFill>
                <a:latin typeface="Calibri"/>
                <a:ea typeface="Calibri"/>
                <a:cs typeface="Calibri"/>
                <a:sym typeface="Calibri"/>
              </a:rPr>
              <a:t>Science</a:t>
            </a:r>
            <a:r>
              <a:rPr b="0" i="0" lang="en-US" u="none">
                <a:solidFill>
                  <a:schemeClr val="dk1"/>
                </a:solidFill>
                <a:latin typeface="Calibri"/>
                <a:ea typeface="Calibri"/>
                <a:cs typeface="Calibri"/>
                <a:sym typeface="Calibri"/>
              </a:rPr>
              <a:t>, 1998</a:t>
            </a:r>
            <a:r>
              <a:rPr lang="en-US" sz="1200"/>
              <a:t> 	      </a:t>
            </a:r>
            <a:r>
              <a:rPr b="0" baseline="30000" i="0" lang="en-US" u="none">
                <a:solidFill>
                  <a:schemeClr val="dk1"/>
                </a:solidFill>
                <a:latin typeface="Calibri"/>
                <a:ea typeface="Calibri"/>
                <a:cs typeface="Calibri"/>
                <a:sym typeface="Calibri"/>
              </a:rPr>
              <a:t>2</a:t>
            </a:r>
            <a:r>
              <a:rPr lang="en-US" u="sng">
                <a:solidFill>
                  <a:schemeClr val="hlink"/>
                </a:solidFill>
                <a:latin typeface="Calibri"/>
                <a:ea typeface="Calibri"/>
                <a:cs typeface="Calibri"/>
                <a:sym typeface="Calibri"/>
                <a:hlinkClick r:id="rId3"/>
              </a:rPr>
              <a:t>The size of the World Wide Web (The Internet)</a:t>
            </a:r>
            <a:endParaRPr sz="1200"/>
          </a:p>
        </p:txBody>
      </p:sp>
      <p:sp>
        <p:nvSpPr>
          <p:cNvPr id="482" name="Google Shape;482;p4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0"/>
          <p:cNvSpPr txBox="1"/>
          <p:nvPr/>
        </p:nvSpPr>
        <p:spPr>
          <a:xfrm>
            <a:off x="838200" y="1371600"/>
            <a:ext cx="7315200" cy="144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a:solidFill>
                  <a:schemeClr val="dk1"/>
                </a:solidFill>
                <a:latin typeface="Calibri"/>
                <a:ea typeface="Calibri"/>
                <a:cs typeface="Calibri"/>
                <a:sym typeface="Calibri"/>
              </a:rPr>
              <a:t>This is just a sample of Web Science that we will be examining from a </a:t>
            </a:r>
            <a:r>
              <a:rPr b="0" i="1" lang="en-US" sz="4000" u="none">
                <a:solidFill>
                  <a:schemeClr val="dk1"/>
                </a:solidFill>
                <a:latin typeface="Calibri"/>
                <a:ea typeface="Calibri"/>
                <a:cs typeface="Calibri"/>
                <a:sym typeface="Calibri"/>
              </a:rPr>
              <a:t>computing perspective</a:t>
            </a:r>
            <a:r>
              <a:rPr b="0" i="0" lang="en-US" sz="4000" u="none">
                <a:solidFill>
                  <a:schemeClr val="dk1"/>
                </a:solidFill>
                <a:latin typeface="Calibri"/>
                <a:ea typeface="Calibri"/>
                <a:cs typeface="Calibri"/>
                <a:sym typeface="Calibri"/>
              </a:rPr>
              <a:t>.</a:t>
            </a:r>
            <a:endParaRPr/>
          </a:p>
        </p:txBody>
      </p:sp>
      <p:sp>
        <p:nvSpPr>
          <p:cNvPr id="488" name="Google Shape;488;p5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1"/>
          <p:cNvSpPr txBox="1"/>
          <p:nvPr>
            <p:ph type="ctrTitle"/>
          </p:nvPr>
        </p:nvSpPr>
        <p:spPr>
          <a:xfrm>
            <a:off x="685800" y="376350"/>
            <a:ext cx="7772400" cy="198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 </a:t>
            </a:r>
            <a:endParaRPr b="1" i="0" sz="4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4400"/>
              <a:buFont typeface="Calibri"/>
              <a:buNone/>
            </a:pPr>
            <a:r>
              <a:rPr b="1" lang="en-US" sz="4000"/>
              <a:t>Web Science and Web Architecture</a:t>
            </a:r>
            <a:endParaRPr b="1" sz="4000"/>
          </a:p>
          <a:p>
            <a:pPr indent="0" lvl="0" marL="0" rtl="0" algn="ctr">
              <a:spcBef>
                <a:spcPts val="0"/>
              </a:spcBef>
              <a:spcAft>
                <a:spcPts val="0"/>
              </a:spcAft>
              <a:buClr>
                <a:schemeClr val="dk1"/>
              </a:buClr>
              <a:buSzPts val="4400"/>
              <a:buFont typeface="Calibri"/>
              <a:buNone/>
            </a:pPr>
            <a:r>
              <a:rPr lang="en-US" sz="3600"/>
              <a:t>(Part 3 - Web Architecture and HTTP)</a:t>
            </a:r>
            <a:endParaRPr b="1"/>
          </a:p>
        </p:txBody>
      </p:sp>
      <p:sp>
        <p:nvSpPr>
          <p:cNvPr id="494" name="Google Shape;494;p51"/>
          <p:cNvSpPr txBox="1"/>
          <p:nvPr/>
        </p:nvSpPr>
        <p:spPr>
          <a:xfrm>
            <a:off x="1371600" y="2394300"/>
            <a:ext cx="6400800" cy="1307700"/>
          </a:xfrm>
          <a:prstGeom prst="rect">
            <a:avLst/>
          </a:prstGeom>
          <a:noFill/>
          <a:ln>
            <a:noFill/>
          </a:ln>
        </p:spPr>
        <p:txBody>
          <a:bodyPr anchorCtr="0" anchor="t" bIns="45700" lIns="91425" spcFirstLastPara="1" rIns="91425" wrap="square" tIns="45700">
            <a:noAutofit/>
          </a:bodyPr>
          <a:lstStyle/>
          <a:p>
            <a:pPr indent="0" lvl="0" marL="0" rtl="0" algn="ctr">
              <a:spcBef>
                <a:spcPts val="640"/>
              </a:spcBef>
              <a:spcAft>
                <a:spcPts val="0"/>
              </a:spcAft>
              <a:buNone/>
            </a:pPr>
            <a:r>
              <a:rPr lang="en-US" sz="3200">
                <a:solidFill>
                  <a:srgbClr val="404040"/>
                </a:solidFill>
                <a:latin typeface="Calibri"/>
                <a:ea typeface="Calibri"/>
                <a:cs typeface="Calibri"/>
                <a:sym typeface="Calibri"/>
              </a:rPr>
              <a:t>CS 432/532</a:t>
            </a:r>
            <a:endParaRPr sz="3200">
              <a:solidFill>
                <a:srgbClr val="404040"/>
              </a:solidFill>
              <a:latin typeface="Calibri"/>
              <a:ea typeface="Calibri"/>
              <a:cs typeface="Calibri"/>
              <a:sym typeface="Calibri"/>
            </a:endParaRPr>
          </a:p>
          <a:p>
            <a:pPr indent="0" lvl="0" marL="0" rtl="0" algn="ctr">
              <a:spcBef>
                <a:spcPts val="640"/>
              </a:spcBef>
              <a:spcAft>
                <a:spcPts val="0"/>
              </a:spcAft>
              <a:buNone/>
            </a:pPr>
            <a:r>
              <a:rPr lang="en-US" sz="3200">
                <a:solidFill>
                  <a:srgbClr val="404040"/>
                </a:solidFill>
                <a:latin typeface="Calibri"/>
                <a:ea typeface="Calibri"/>
                <a:cs typeface="Calibri"/>
                <a:sym typeface="Calibri"/>
              </a:rPr>
              <a:t>Old Dominion University</a:t>
            </a:r>
            <a:endParaRPr sz="3200">
              <a:solidFill>
                <a:srgbClr val="888888"/>
              </a:solidFill>
              <a:latin typeface="Calibri"/>
              <a:ea typeface="Calibri"/>
              <a:cs typeface="Calibri"/>
              <a:sym typeface="Calibri"/>
            </a:endParaRPr>
          </a:p>
        </p:txBody>
      </p:sp>
      <p:sp>
        <p:nvSpPr>
          <p:cNvPr id="495" name="Google Shape;495;p51"/>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i="0" lang="en-US" sz="1500" u="none" cap="none" strike="noStrike">
                <a:solidFill>
                  <a:srgbClr val="000000"/>
                </a:solidFill>
                <a:latin typeface="Calibri"/>
                <a:ea typeface="Calibri"/>
                <a:cs typeface="Calibri"/>
                <a:sym typeface="Calibri"/>
              </a:rPr>
              <a:t>This work is licensed under a </a:t>
            </a:r>
            <a:r>
              <a:rPr i="0" lang="en-US" sz="1500" u="sng" cap="none" strike="noStrike">
                <a:solidFill>
                  <a:srgbClr val="0000FF"/>
                </a:solidFill>
                <a:latin typeface="Calibri"/>
                <a:ea typeface="Calibri"/>
                <a:cs typeface="Calibri"/>
                <a:sym typeface="Calibri"/>
                <a:hlinkClick r:id="rId3">
                  <a:extLst>
                    <a:ext uri="{A12FA001-AC4F-418D-AE19-62706E023703}">
                      <ahyp:hlinkClr val="tx"/>
                    </a:ext>
                  </a:extLst>
                </a:hlinkClick>
              </a:rPr>
              <a:t>Creative Commons Attribution-NonCommercial-ShareAlike 3.0 Unported License</a:t>
            </a:r>
            <a:endParaRPr sz="1100">
              <a:latin typeface="Calibri"/>
              <a:ea typeface="Calibri"/>
              <a:cs typeface="Calibri"/>
              <a:sym typeface="Calibri"/>
            </a:endParaRPr>
          </a:p>
        </p:txBody>
      </p:sp>
      <p:pic>
        <p:nvPicPr>
          <p:cNvPr descr="Creative Commons License" id="496" name="Google Shape;496;p51"/>
          <p:cNvPicPr preferRelativeResize="0"/>
          <p:nvPr/>
        </p:nvPicPr>
        <p:blipFill rotWithShape="1">
          <a:blip r:embed="rId4">
            <a:alphaModFix/>
          </a:blip>
          <a:srcRect b="0" l="0" r="0" t="0"/>
          <a:stretch/>
        </p:blipFill>
        <p:spPr>
          <a:xfrm>
            <a:off x="4152900" y="4381500"/>
            <a:ext cx="628650" cy="221456"/>
          </a:xfrm>
          <a:prstGeom prst="rect">
            <a:avLst/>
          </a:prstGeom>
          <a:noFill/>
          <a:ln>
            <a:noFill/>
          </a:ln>
        </p:spPr>
      </p:pic>
      <p:sp>
        <p:nvSpPr>
          <p:cNvPr id="497" name="Google Shape;497;p51"/>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Background</a:t>
            </a:r>
            <a:endParaRPr/>
          </a:p>
        </p:txBody>
      </p:sp>
      <p:sp>
        <p:nvSpPr>
          <p:cNvPr id="124" name="Google Shape;124;p16"/>
          <p:cNvSpPr txBox="1"/>
          <p:nvPr>
            <p:ph idx="1" type="body"/>
          </p:nvPr>
        </p:nvSpPr>
        <p:spPr>
          <a:xfrm>
            <a:off x="457200" y="1200150"/>
            <a:ext cx="8229600" cy="108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a:solidFill>
                  <a:schemeClr val="dk1"/>
                </a:solidFill>
                <a:latin typeface="Calibri"/>
                <a:ea typeface="Calibri"/>
                <a:cs typeface="Calibri"/>
                <a:sym typeface="Calibri"/>
              </a:rPr>
              <a:t>Web Science initiative launched in Nov 2006 by University of Southampton and MIT</a:t>
            </a:r>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sp>
        <p:nvSpPr>
          <p:cNvPr id="125" name="Google Shape;125;p16"/>
          <p:cNvSpPr txBox="1"/>
          <p:nvPr/>
        </p:nvSpPr>
        <p:spPr>
          <a:xfrm>
            <a:off x="381000" y="3886200"/>
            <a:ext cx="1524000" cy="564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Sir </a:t>
            </a:r>
            <a:r>
              <a:rPr b="0" i="0" lang="en-US" sz="1600" u="none" cap="none" strike="noStrike">
                <a:solidFill>
                  <a:schemeClr val="dk1"/>
                </a:solidFill>
                <a:latin typeface="Calibri"/>
                <a:ea typeface="Calibri"/>
                <a:cs typeface="Calibri"/>
                <a:sym typeface="Calibri"/>
              </a:rPr>
              <a:t>Nigel Shadbolt</a:t>
            </a:r>
            <a:endParaRPr/>
          </a:p>
        </p:txBody>
      </p:sp>
      <p:sp>
        <p:nvSpPr>
          <p:cNvPr id="126" name="Google Shape;126;p16"/>
          <p:cNvSpPr txBox="1"/>
          <p:nvPr/>
        </p:nvSpPr>
        <p:spPr>
          <a:xfrm>
            <a:off x="2057400" y="3886200"/>
            <a:ext cx="1600200" cy="564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Sir </a:t>
            </a:r>
            <a:r>
              <a:rPr b="0" i="0" lang="en-US" sz="1600" u="none" cap="none" strike="noStrike">
                <a:solidFill>
                  <a:schemeClr val="dk1"/>
                </a:solidFill>
                <a:latin typeface="Calibri"/>
                <a:ea typeface="Calibri"/>
                <a:cs typeface="Calibri"/>
                <a:sym typeface="Calibri"/>
              </a:rPr>
              <a:t>Tim Berners-Lee</a:t>
            </a:r>
            <a:endParaRPr/>
          </a:p>
        </p:txBody>
      </p:sp>
      <p:sp>
        <p:nvSpPr>
          <p:cNvPr id="127" name="Google Shape;127;p16"/>
          <p:cNvSpPr txBox="1"/>
          <p:nvPr/>
        </p:nvSpPr>
        <p:spPr>
          <a:xfrm>
            <a:off x="3657600" y="3886200"/>
            <a:ext cx="1600200" cy="564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Dame </a:t>
            </a:r>
            <a:r>
              <a:rPr b="0" i="0" lang="en-US" sz="1600" u="none" cap="none" strike="noStrike">
                <a:solidFill>
                  <a:schemeClr val="dk1"/>
                </a:solidFill>
                <a:latin typeface="Calibri"/>
                <a:ea typeface="Calibri"/>
                <a:cs typeface="Calibri"/>
                <a:sym typeface="Calibri"/>
              </a:rPr>
              <a:t>Wendy Hall</a:t>
            </a:r>
            <a:endParaRPr/>
          </a:p>
        </p:txBody>
      </p:sp>
      <p:sp>
        <p:nvSpPr>
          <p:cNvPr id="128" name="Google Shape;128;p16"/>
          <p:cNvSpPr txBox="1"/>
          <p:nvPr/>
        </p:nvSpPr>
        <p:spPr>
          <a:xfrm>
            <a:off x="5410200" y="3886200"/>
            <a:ext cx="1600200" cy="25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James Hendler</a:t>
            </a:r>
            <a:endParaRPr/>
          </a:p>
        </p:txBody>
      </p:sp>
      <p:sp>
        <p:nvSpPr>
          <p:cNvPr id="129" name="Google Shape;129;p16"/>
          <p:cNvSpPr txBox="1"/>
          <p:nvPr/>
        </p:nvSpPr>
        <p:spPr>
          <a:xfrm>
            <a:off x="7162800" y="3886200"/>
            <a:ext cx="1600200" cy="25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Daniel Weitzer</a:t>
            </a:r>
            <a:endParaRPr/>
          </a:p>
        </p:txBody>
      </p:sp>
      <p:sp>
        <p:nvSpPr>
          <p:cNvPr id="130" name="Google Shape;130;p16"/>
          <p:cNvSpPr txBox="1"/>
          <p:nvPr/>
        </p:nvSpPr>
        <p:spPr>
          <a:xfrm>
            <a:off x="76200" y="4594219"/>
            <a:ext cx="53340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i="0" lang="en-US" sz="1300" u="none" cap="none" strike="noStrike">
                <a:solidFill>
                  <a:schemeClr val="dk1"/>
                </a:solidFill>
                <a:latin typeface="Calibri"/>
                <a:ea typeface="Calibri"/>
                <a:cs typeface="Calibri"/>
                <a:sym typeface="Calibri"/>
              </a:rPr>
              <a:t>Images from </a:t>
            </a:r>
            <a:r>
              <a:rPr lang="en-US" sz="1300" u="sng">
                <a:solidFill>
                  <a:schemeClr val="hlink"/>
                </a:solidFill>
                <a:latin typeface="Calibri"/>
                <a:ea typeface="Calibri"/>
                <a:cs typeface="Calibri"/>
                <a:sym typeface="Calibri"/>
                <a:hlinkClick r:id="rId3"/>
              </a:rPr>
              <a:t>Web Science Trust Board</a:t>
            </a:r>
            <a:r>
              <a:rPr lang="en-US" sz="1300" u="none">
                <a:solidFill>
                  <a:schemeClr val="dk1"/>
                </a:solidFill>
                <a:latin typeface="Calibri"/>
                <a:ea typeface="Calibri"/>
                <a:cs typeface="Calibri"/>
                <a:sym typeface="Calibri"/>
              </a:rPr>
              <a:t> </a:t>
            </a:r>
            <a:endParaRPr sz="1300">
              <a:latin typeface="Calibri"/>
              <a:ea typeface="Calibri"/>
              <a:cs typeface="Calibri"/>
              <a:sym typeface="Calibri"/>
            </a:endParaRPr>
          </a:p>
        </p:txBody>
      </p:sp>
      <p:sp>
        <p:nvSpPr>
          <p:cNvPr id="131" name="Google Shape;131;p1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BW3" id="132" name="Google Shape;132;p16"/>
          <p:cNvPicPr preferRelativeResize="0"/>
          <p:nvPr/>
        </p:nvPicPr>
        <p:blipFill>
          <a:blip r:embed="rId4">
            <a:alphaModFix/>
          </a:blip>
          <a:stretch>
            <a:fillRect/>
          </a:stretch>
        </p:blipFill>
        <p:spPr>
          <a:xfrm>
            <a:off x="5721303" y="2457450"/>
            <a:ext cx="1141572" cy="1428750"/>
          </a:xfrm>
          <a:prstGeom prst="rect">
            <a:avLst/>
          </a:prstGeom>
          <a:noFill/>
          <a:ln>
            <a:noFill/>
          </a:ln>
        </p:spPr>
      </p:pic>
      <p:pic>
        <p:nvPicPr>
          <p:cNvPr descr="wendy-hall-proverb2" id="133" name="Google Shape;133;p16"/>
          <p:cNvPicPr preferRelativeResize="0"/>
          <p:nvPr/>
        </p:nvPicPr>
        <p:blipFill>
          <a:blip r:embed="rId5">
            <a:alphaModFix/>
          </a:blip>
          <a:stretch>
            <a:fillRect/>
          </a:stretch>
        </p:blipFill>
        <p:spPr>
          <a:xfrm>
            <a:off x="3829050" y="2457450"/>
            <a:ext cx="1428750" cy="1428750"/>
          </a:xfrm>
          <a:prstGeom prst="rect">
            <a:avLst/>
          </a:prstGeom>
          <a:noFill/>
          <a:ln>
            <a:noFill/>
          </a:ln>
        </p:spPr>
      </p:pic>
      <p:pic>
        <p:nvPicPr>
          <p:cNvPr descr="Nigel Shadbolt" id="134" name="Google Shape;134;p16"/>
          <p:cNvPicPr preferRelativeResize="0"/>
          <p:nvPr/>
        </p:nvPicPr>
        <p:blipFill>
          <a:blip r:embed="rId6">
            <a:alphaModFix/>
          </a:blip>
          <a:stretch>
            <a:fillRect/>
          </a:stretch>
        </p:blipFill>
        <p:spPr>
          <a:xfrm>
            <a:off x="495300" y="2457450"/>
            <a:ext cx="1428750" cy="1428750"/>
          </a:xfrm>
          <a:prstGeom prst="rect">
            <a:avLst/>
          </a:prstGeom>
          <a:noFill/>
          <a:ln>
            <a:noFill/>
          </a:ln>
        </p:spPr>
      </p:pic>
      <p:pic>
        <p:nvPicPr>
          <p:cNvPr id="135" name="Google Shape;135;p16"/>
          <p:cNvPicPr preferRelativeResize="0"/>
          <p:nvPr/>
        </p:nvPicPr>
        <p:blipFill>
          <a:blip r:embed="rId7">
            <a:alphaModFix/>
          </a:blip>
          <a:stretch>
            <a:fillRect/>
          </a:stretch>
        </p:blipFill>
        <p:spPr>
          <a:xfrm>
            <a:off x="7248525" y="2457450"/>
            <a:ext cx="1428750" cy="1428750"/>
          </a:xfrm>
          <a:prstGeom prst="rect">
            <a:avLst/>
          </a:prstGeom>
          <a:noFill/>
          <a:ln>
            <a:noFill/>
          </a:ln>
        </p:spPr>
      </p:pic>
      <p:pic>
        <p:nvPicPr>
          <p:cNvPr id="136" name="Google Shape;136;p16"/>
          <p:cNvPicPr preferRelativeResize="0"/>
          <p:nvPr/>
        </p:nvPicPr>
        <p:blipFill>
          <a:blip r:embed="rId8">
            <a:alphaModFix/>
          </a:blip>
          <a:stretch>
            <a:fillRect/>
          </a:stretch>
        </p:blipFill>
        <p:spPr>
          <a:xfrm>
            <a:off x="2228850" y="2457450"/>
            <a:ext cx="1428750" cy="1428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descr="The Web is part of the Internet, but the Internet also includes: File Transfer, VoIP, Streaming Video, Email, and IM." id="502" name="Google Shape;502;p52" title="The Internet does not equal the Web"/>
          <p:cNvSpPr/>
          <p:nvPr/>
        </p:nvSpPr>
        <p:spPr>
          <a:xfrm>
            <a:off x="762000" y="1200150"/>
            <a:ext cx="7696200" cy="3286200"/>
          </a:xfrm>
          <a:custGeom>
            <a:rect b="b" l="l" r="r" t="t"/>
            <a:pathLst>
              <a:path extrusionOk="0" h="120000" w="12000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lnTo>
                  <a:pt x="10827" y="39888"/>
                </a:lnTo>
                <a:close/>
              </a:path>
              <a:path extrusionOk="0" fill="none" h="120000" w="120000">
                <a:moveTo>
                  <a:pt x="5966" y="70566"/>
                </a:moveTo>
                <a:cubicBezTo>
                  <a:pt x="7816" y="72050"/>
                  <a:pt x="9922" y="72833"/>
                  <a:pt x="12066" y="72833"/>
                </a:cubicBezTo>
                <a:cubicBezTo>
                  <a:pt x="12377" y="72827"/>
                  <a:pt x="12694" y="72816"/>
                  <a:pt x="13005" y="72783"/>
                </a:cubicBezTo>
              </a:path>
              <a:path extrusionOk="0" fill="none" h="120000" w="120000">
                <a:moveTo>
                  <a:pt x="16161" y="97938"/>
                </a:moveTo>
                <a:cubicBezTo>
                  <a:pt x="17216" y="97772"/>
                  <a:pt x="18250" y="97416"/>
                  <a:pt x="19238" y="96883"/>
                </a:cubicBezTo>
              </a:path>
              <a:path extrusionOk="0" fill="none" h="120000" w="120000">
                <a:moveTo>
                  <a:pt x="43861" y="103777"/>
                </a:moveTo>
                <a:cubicBezTo>
                  <a:pt x="44350" y="105472"/>
                  <a:pt x="44972" y="107094"/>
                  <a:pt x="45716" y="108611"/>
                </a:cubicBezTo>
              </a:path>
              <a:path extrusionOk="0" fill="none" h="120000" w="120000">
                <a:moveTo>
                  <a:pt x="79261" y="101800"/>
                </a:moveTo>
                <a:cubicBezTo>
                  <a:pt x="79644" y="100072"/>
                  <a:pt x="79888" y="98294"/>
                  <a:pt x="80000" y="96500"/>
                </a:cubicBezTo>
              </a:path>
              <a:path extrusionOk="0" fill="none" h="120000" w="120000">
                <a:moveTo>
                  <a:pt x="103855" y="83583"/>
                </a:moveTo>
                <a:cubicBezTo>
                  <a:pt x="103855" y="83522"/>
                  <a:pt x="103861" y="83466"/>
                  <a:pt x="103861" y="83405"/>
                </a:cubicBezTo>
                <a:cubicBezTo>
                  <a:pt x="103861" y="75044"/>
                  <a:pt x="100350" y="67422"/>
                  <a:pt x="94827" y="63761"/>
                </a:cubicBezTo>
              </a:path>
              <a:path extrusionOk="0" fill="none" h="120000" w="120000">
                <a:moveTo>
                  <a:pt x="112027" y="49994"/>
                </a:moveTo>
                <a:cubicBezTo>
                  <a:pt x="113772" y="47972"/>
                  <a:pt x="115144" y="45427"/>
                  <a:pt x="116050" y="42561"/>
                </a:cubicBezTo>
              </a:path>
              <a:path extrusionOk="0" fill="none" h="120000" w="120000">
                <a:moveTo>
                  <a:pt x="106588" y="18577"/>
                </a:moveTo>
                <a:cubicBezTo>
                  <a:pt x="106588" y="18488"/>
                  <a:pt x="106594" y="18405"/>
                  <a:pt x="106594" y="18316"/>
                </a:cubicBezTo>
                <a:cubicBezTo>
                  <a:pt x="106594" y="17227"/>
                  <a:pt x="106522" y="16138"/>
                  <a:pt x="106377" y="15066"/>
                </a:cubicBezTo>
              </a:path>
              <a:path extrusionOk="0" fill="none" h="120000" w="120000">
                <a:moveTo>
                  <a:pt x="82805" y="6472"/>
                </a:moveTo>
                <a:cubicBezTo>
                  <a:pt x="81966" y="7822"/>
                  <a:pt x="81272" y="9327"/>
                  <a:pt x="80750" y="10950"/>
                </a:cubicBezTo>
              </a:path>
              <a:path extrusionOk="0" fill="none" h="120000" w="120000">
                <a:moveTo>
                  <a:pt x="62338" y="9138"/>
                </a:moveTo>
                <a:cubicBezTo>
                  <a:pt x="61888" y="10366"/>
                  <a:pt x="61555" y="11661"/>
                  <a:pt x="61338" y="13000"/>
                </a:cubicBezTo>
              </a:path>
              <a:path extrusionOk="0" fill="none" h="120000" w="120000">
                <a:moveTo>
                  <a:pt x="42472" y="18200"/>
                </a:moveTo>
                <a:cubicBezTo>
                  <a:pt x="41383" y="16755"/>
                  <a:pt x="40172" y="15500"/>
                  <a:pt x="38861" y="14455"/>
                </a:cubicBezTo>
              </a:path>
              <a:path extrusionOk="0" fill="none" h="120000" w="120000">
                <a:moveTo>
                  <a:pt x="10788" y="39922"/>
                </a:moveTo>
                <a:cubicBezTo>
                  <a:pt x="10922" y="41255"/>
                  <a:pt x="11133" y="42572"/>
                  <a:pt x="11422" y="43861"/>
                </a:cubicBezTo>
              </a:path>
            </a:pathLst>
          </a:custGeom>
          <a:solidFill>
            <a:schemeClr val="lt1"/>
          </a:solidFill>
          <a:ln cap="flat" cmpd="sng" w="9525">
            <a:solidFill>
              <a:srgbClr val="000000"/>
            </a:solidFill>
            <a:prstDash val="solid"/>
            <a:miter lim="524288"/>
            <a:headEnd len="sm" w="sm" type="none"/>
            <a:tailEnd len="sm" w="sm" type="none"/>
          </a:ln>
          <a:effectLst>
            <a:outerShdw blurRad="63500" dir="2700000" dist="107763">
              <a:srgbClr val="808080"/>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503" name="Google Shape;503;p52"/>
          <p:cNvSpPr/>
          <p:nvPr/>
        </p:nvSpPr>
        <p:spPr>
          <a:xfrm>
            <a:off x="2133600" y="1914525"/>
            <a:ext cx="1752600" cy="971700"/>
          </a:xfrm>
          <a:prstGeom prst="ellipse">
            <a:avLst/>
          </a:prstGeom>
          <a:solidFill>
            <a:srgbClr val="EBF1DE"/>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Web</a:t>
            </a:r>
            <a:endParaRPr/>
          </a:p>
        </p:txBody>
      </p:sp>
      <p:sp>
        <p:nvSpPr>
          <p:cNvPr id="504" name="Google Shape;504;p52"/>
          <p:cNvSpPr/>
          <p:nvPr/>
        </p:nvSpPr>
        <p:spPr>
          <a:xfrm>
            <a:off x="4419600" y="2457450"/>
            <a:ext cx="1219200" cy="685800"/>
          </a:xfrm>
          <a:prstGeom prst="ellipse">
            <a:avLst/>
          </a:prstGeom>
          <a:solidFill>
            <a:srgbClr val="DBEEF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VoIP</a:t>
            </a:r>
            <a:endParaRPr/>
          </a:p>
        </p:txBody>
      </p:sp>
      <p:sp>
        <p:nvSpPr>
          <p:cNvPr id="505" name="Google Shape;505;p52"/>
          <p:cNvSpPr/>
          <p:nvPr/>
        </p:nvSpPr>
        <p:spPr>
          <a:xfrm>
            <a:off x="5486400" y="3086100"/>
            <a:ext cx="1219200" cy="628500"/>
          </a:xfrm>
          <a:prstGeom prst="ellipse">
            <a:avLst/>
          </a:prstGeom>
          <a:solidFill>
            <a:schemeClr val="l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email</a:t>
            </a:r>
            <a:endParaRPr/>
          </a:p>
        </p:txBody>
      </p:sp>
      <p:sp>
        <p:nvSpPr>
          <p:cNvPr id="506" name="Google Shape;506;p52"/>
          <p:cNvSpPr/>
          <p:nvPr/>
        </p:nvSpPr>
        <p:spPr>
          <a:xfrm>
            <a:off x="6629400" y="2143125"/>
            <a:ext cx="838200" cy="514200"/>
          </a:xfrm>
          <a:prstGeom prst="ellipse">
            <a:avLst/>
          </a:prstGeom>
          <a:solidFill>
            <a:srgbClr val="DDD9C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IM</a:t>
            </a:r>
            <a:endParaRPr/>
          </a:p>
        </p:txBody>
      </p:sp>
      <p:sp>
        <p:nvSpPr>
          <p:cNvPr id="507" name="Google Shape;507;p52"/>
          <p:cNvSpPr/>
          <p:nvPr/>
        </p:nvSpPr>
        <p:spPr>
          <a:xfrm>
            <a:off x="2895600" y="3143250"/>
            <a:ext cx="1905000" cy="628500"/>
          </a:xfrm>
          <a:prstGeom prst="ellipse">
            <a:avLst/>
          </a:prstGeom>
          <a:solidFill>
            <a:srgbClr val="FDEADA"/>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Streaming video</a:t>
            </a:r>
            <a:endParaRPr/>
          </a:p>
        </p:txBody>
      </p:sp>
      <p:sp>
        <p:nvSpPr>
          <p:cNvPr id="508" name="Google Shape;508;p52"/>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Internet != Web</a:t>
            </a:r>
            <a:endParaRPr/>
          </a:p>
        </p:txBody>
      </p:sp>
      <p:sp>
        <p:nvSpPr>
          <p:cNvPr id="509" name="Google Shape;509;p52"/>
          <p:cNvSpPr txBox="1"/>
          <p:nvPr/>
        </p:nvSpPr>
        <p:spPr>
          <a:xfrm>
            <a:off x="2895600" y="4457700"/>
            <a:ext cx="36576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The Internet</a:t>
            </a:r>
            <a:endParaRPr/>
          </a:p>
        </p:txBody>
      </p:sp>
      <p:sp>
        <p:nvSpPr>
          <p:cNvPr id="510" name="Google Shape;510;p52"/>
          <p:cNvSpPr/>
          <p:nvPr/>
        </p:nvSpPr>
        <p:spPr>
          <a:xfrm>
            <a:off x="4724400" y="1600200"/>
            <a:ext cx="1828800" cy="742800"/>
          </a:xfrm>
          <a:prstGeom prst="ellipse">
            <a:avLst/>
          </a:prstGeom>
          <a:solidFill>
            <a:srgbClr val="E6B9B8"/>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File transfer</a:t>
            </a:r>
            <a:endParaRPr/>
          </a:p>
        </p:txBody>
      </p:sp>
      <p:sp>
        <p:nvSpPr>
          <p:cNvPr id="511" name="Google Shape;511;p5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descr="vint-tim-shirts.jpg" id="516" name="Google Shape;516;p53"/>
          <p:cNvPicPr preferRelativeResize="0"/>
          <p:nvPr/>
        </p:nvPicPr>
        <p:blipFill rotWithShape="1">
          <a:blip r:embed="rId3">
            <a:alphaModFix/>
          </a:blip>
          <a:srcRect b="0" l="0" r="0" t="0"/>
          <a:stretch/>
        </p:blipFill>
        <p:spPr>
          <a:xfrm>
            <a:off x="334625" y="0"/>
            <a:ext cx="7027726" cy="4685150"/>
          </a:xfrm>
          <a:prstGeom prst="rect">
            <a:avLst/>
          </a:prstGeom>
          <a:noFill/>
          <a:ln>
            <a:noFill/>
          </a:ln>
        </p:spPr>
      </p:pic>
      <p:sp>
        <p:nvSpPr>
          <p:cNvPr id="517" name="Google Shape;517;p53"/>
          <p:cNvSpPr txBox="1"/>
          <p:nvPr/>
        </p:nvSpPr>
        <p:spPr>
          <a:xfrm>
            <a:off x="63725" y="4685162"/>
            <a:ext cx="5335500" cy="18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lang="en-US" sz="1000">
                <a:solidFill>
                  <a:schemeClr val="dk1"/>
                </a:solidFill>
                <a:latin typeface="Calibri"/>
                <a:ea typeface="Calibri"/>
                <a:cs typeface="Calibri"/>
                <a:sym typeface="Calibri"/>
              </a:rPr>
              <a:t>Image f</a:t>
            </a:r>
            <a:r>
              <a:rPr i="0" lang="en-US" sz="1000" u="none">
                <a:solidFill>
                  <a:schemeClr val="dk1"/>
                </a:solidFill>
                <a:latin typeface="Calibri"/>
                <a:ea typeface="Calibri"/>
                <a:cs typeface="Calibri"/>
                <a:sym typeface="Calibri"/>
              </a:rPr>
              <a:t>rom: </a:t>
            </a:r>
            <a:r>
              <a:rPr lang="en-US" sz="1000" u="sng">
                <a:solidFill>
                  <a:schemeClr val="hlink"/>
                </a:solidFill>
                <a:latin typeface="Calibri"/>
                <a:ea typeface="Calibri"/>
                <a:cs typeface="Calibri"/>
                <a:sym typeface="Calibri"/>
                <a:hlinkClick r:id="rId4"/>
              </a:rPr>
              <a:t>Internet Hall of Fame News Highlights</a:t>
            </a:r>
            <a:r>
              <a:rPr i="0" lang="en-US" sz="1000" u="none">
                <a:solidFill>
                  <a:schemeClr val="dk1"/>
                </a:solidFill>
                <a:latin typeface="Calibri"/>
                <a:ea typeface="Calibri"/>
                <a:cs typeface="Calibri"/>
                <a:sym typeface="Calibri"/>
              </a:rPr>
              <a:t> </a:t>
            </a:r>
            <a:endParaRPr>
              <a:latin typeface="Calibri"/>
              <a:ea typeface="Calibri"/>
              <a:cs typeface="Calibri"/>
              <a:sym typeface="Calibri"/>
            </a:endParaRPr>
          </a:p>
        </p:txBody>
      </p:sp>
      <p:sp>
        <p:nvSpPr>
          <p:cNvPr id="518" name="Google Shape;518;p5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519" name="Google Shape;519;p53"/>
          <p:cNvSpPr txBox="1"/>
          <p:nvPr/>
        </p:nvSpPr>
        <p:spPr>
          <a:xfrm>
            <a:off x="388550" y="1229625"/>
            <a:ext cx="18894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Tim Berners-Lee</a:t>
            </a:r>
            <a:endParaRPr sz="1800">
              <a:solidFill>
                <a:srgbClr val="FFFFFF"/>
              </a:solidFill>
              <a:latin typeface="Calibri"/>
              <a:ea typeface="Calibri"/>
              <a:cs typeface="Calibri"/>
              <a:sym typeface="Calibri"/>
            </a:endParaRPr>
          </a:p>
        </p:txBody>
      </p:sp>
      <p:sp>
        <p:nvSpPr>
          <p:cNvPr id="520" name="Google Shape;520;p53"/>
          <p:cNvSpPr txBox="1"/>
          <p:nvPr/>
        </p:nvSpPr>
        <p:spPr>
          <a:xfrm>
            <a:off x="4903925" y="1229625"/>
            <a:ext cx="16476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Calibri"/>
                <a:ea typeface="Calibri"/>
                <a:cs typeface="Calibri"/>
                <a:sym typeface="Calibri"/>
              </a:rPr>
              <a:t>Vint Cerf</a:t>
            </a:r>
            <a:endParaRPr sz="1800">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4"/>
          <p:cNvSpPr txBox="1"/>
          <p:nvPr>
            <p:ph idx="4294967295" type="body"/>
          </p:nvPr>
        </p:nvSpPr>
        <p:spPr>
          <a:xfrm>
            <a:off x="457200" y="285750"/>
            <a:ext cx="8229600" cy="22980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"The </a:t>
            </a:r>
            <a:r>
              <a:rPr b="1" i="0" lang="en-US" sz="3200" u="none">
                <a:solidFill>
                  <a:schemeClr val="dk1"/>
                </a:solidFill>
                <a:latin typeface="Calibri"/>
                <a:ea typeface="Calibri"/>
                <a:cs typeface="Calibri"/>
                <a:sym typeface="Calibri"/>
              </a:rPr>
              <a:t>Internet</a:t>
            </a:r>
            <a:r>
              <a:rPr b="0" i="0" lang="en-US" sz="3200" u="none">
                <a:solidFill>
                  <a:schemeClr val="dk1"/>
                </a:solidFill>
                <a:latin typeface="Calibri"/>
                <a:ea typeface="Calibri"/>
                <a:cs typeface="Calibri"/>
                <a:sym typeface="Calibri"/>
              </a:rPr>
              <a:t> is a global system of interconnected </a:t>
            </a:r>
            <a:r>
              <a:rPr b="0" i="0" lang="en-US" sz="3200" u="sng">
                <a:solidFill>
                  <a:schemeClr val="hlink"/>
                </a:solidFill>
                <a:latin typeface="Calibri"/>
                <a:ea typeface="Calibri"/>
                <a:cs typeface="Calibri"/>
                <a:sym typeface="Calibri"/>
                <a:hlinkClick r:id="rId3"/>
              </a:rPr>
              <a:t>computer networks</a:t>
            </a:r>
            <a:r>
              <a:rPr lang="en-US"/>
              <a:t> </a:t>
            </a:r>
            <a:r>
              <a:rPr b="0" i="0" lang="en-US" sz="3200" u="none">
                <a:solidFill>
                  <a:schemeClr val="dk1"/>
                </a:solidFill>
                <a:latin typeface="Calibri"/>
                <a:ea typeface="Calibri"/>
                <a:cs typeface="Calibri"/>
                <a:sym typeface="Calibri"/>
              </a:rPr>
              <a:t>that use the standard </a:t>
            </a:r>
            <a:r>
              <a:rPr b="0" i="0" lang="en-US" sz="3200" u="sng">
                <a:solidFill>
                  <a:schemeClr val="hlink"/>
                </a:solidFill>
                <a:latin typeface="Calibri"/>
                <a:ea typeface="Calibri"/>
                <a:cs typeface="Calibri"/>
                <a:sym typeface="Calibri"/>
                <a:hlinkClick r:id="rId4"/>
              </a:rPr>
              <a:t>Internet Protocol Suite</a:t>
            </a:r>
            <a:r>
              <a:rPr b="0" i="0" lang="en-US" sz="3200" u="none">
                <a:solidFill>
                  <a:schemeClr val="dk1"/>
                </a:solidFill>
                <a:latin typeface="Calibri"/>
                <a:ea typeface="Calibri"/>
                <a:cs typeface="Calibri"/>
                <a:sym typeface="Calibri"/>
              </a:rPr>
              <a:t> (TCP/IP) to serve billions of users worldwide."</a:t>
            </a:r>
            <a:br>
              <a:rPr b="0" i="0" lang="en-US" sz="3200" u="none">
                <a:solidFill>
                  <a:schemeClr val="dk1"/>
                </a:solidFill>
                <a:latin typeface="Calibri"/>
                <a:ea typeface="Calibri"/>
                <a:cs typeface="Calibri"/>
                <a:sym typeface="Calibri"/>
              </a:rPr>
            </a:br>
            <a:r>
              <a:rPr lang="en-US" sz="1600" u="sng">
                <a:solidFill>
                  <a:schemeClr val="hlink"/>
                </a:solidFill>
                <a:hlinkClick r:id="rId5"/>
              </a:rPr>
              <a:t>Internet</a:t>
            </a:r>
            <a:r>
              <a:rPr lang="en-US" sz="1600"/>
              <a:t> (Wikipedia)</a:t>
            </a:r>
            <a:endParaRPr b="0" i="0" sz="16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sp>
        <p:nvSpPr>
          <p:cNvPr descr="Graphic of a computer shaded the color orange for demonstration purposes." id="526" name="Google Shape;526;p54" title="Orange Computer"/>
          <p:cNvSpPr/>
          <p:nvPr/>
        </p:nvSpPr>
        <p:spPr>
          <a:xfrm>
            <a:off x="914400" y="2971800"/>
            <a:ext cx="990600" cy="843000"/>
          </a:xfrm>
          <a:custGeom>
            <a:rect b="b" l="l" r="r" t="t"/>
            <a:pathLst>
              <a:path extrusionOk="0" h="120000" w="120000">
                <a:moveTo>
                  <a:pt x="94411" y="85488"/>
                </a:moveTo>
                <a:lnTo>
                  <a:pt x="94411" y="75294"/>
                </a:lnTo>
                <a:lnTo>
                  <a:pt x="108527" y="75294"/>
                </a:lnTo>
                <a:lnTo>
                  <a:pt x="108527" y="59605"/>
                </a:lnTo>
                <a:lnTo>
                  <a:pt x="108527" y="37644"/>
                </a:lnTo>
                <a:lnTo>
                  <a:pt x="108527" y="0"/>
                </a:lnTo>
                <a:lnTo>
                  <a:pt x="60000" y="0"/>
                </a:lnTo>
                <a:lnTo>
                  <a:pt x="11472" y="0"/>
                </a:lnTo>
                <a:lnTo>
                  <a:pt x="11472" y="37644"/>
                </a:lnTo>
                <a:lnTo>
                  <a:pt x="11472" y="59605"/>
                </a:lnTo>
                <a:lnTo>
                  <a:pt x="11472" y="75294"/>
                </a:lnTo>
                <a:lnTo>
                  <a:pt x="25588" y="75294"/>
                </a:lnTo>
                <a:lnTo>
                  <a:pt x="25588" y="85488"/>
                </a:lnTo>
                <a:lnTo>
                  <a:pt x="0" y="85488"/>
                </a:lnTo>
                <a:lnTo>
                  <a:pt x="0" y="120000"/>
                </a:lnTo>
                <a:lnTo>
                  <a:pt x="60000" y="120000"/>
                </a:lnTo>
                <a:lnTo>
                  <a:pt x="120000" y="120000"/>
                </a:lnTo>
                <a:lnTo>
                  <a:pt x="120000" y="85488"/>
                </a:lnTo>
                <a:lnTo>
                  <a:pt x="94411" y="85488"/>
                </a:lnTo>
                <a:close/>
              </a:path>
              <a:path extrusionOk="0" h="120000" w="120000">
                <a:moveTo>
                  <a:pt x="25588" y="85488"/>
                </a:moveTo>
                <a:lnTo>
                  <a:pt x="25588" y="75294"/>
                </a:lnTo>
                <a:lnTo>
                  <a:pt x="94411" y="75294"/>
                </a:lnTo>
                <a:lnTo>
                  <a:pt x="94411" y="85488"/>
                </a:lnTo>
                <a:lnTo>
                  <a:pt x="25588" y="85488"/>
                </a:lnTo>
              </a:path>
              <a:path extrusionOk="0" h="120000" w="120000">
                <a:moveTo>
                  <a:pt x="25588" y="62744"/>
                </a:moveTo>
                <a:lnTo>
                  <a:pt x="25588" y="12550"/>
                </a:lnTo>
                <a:lnTo>
                  <a:pt x="94411" y="12550"/>
                </a:lnTo>
                <a:lnTo>
                  <a:pt x="94411" y="62744"/>
                </a:lnTo>
                <a:lnTo>
                  <a:pt x="25588" y="62744"/>
                </a:lnTo>
                <a:moveTo>
                  <a:pt x="77644" y="94900"/>
                </a:moveTo>
                <a:lnTo>
                  <a:pt x="77644" y="90977"/>
                </a:lnTo>
                <a:lnTo>
                  <a:pt x="112061" y="90977"/>
                </a:lnTo>
                <a:lnTo>
                  <a:pt x="112061" y="94900"/>
                </a:lnTo>
                <a:lnTo>
                  <a:pt x="77644" y="94900"/>
                </a:lnTo>
              </a:path>
            </a:pathLst>
          </a:custGeom>
          <a:solidFill>
            <a:srgbClr val="FDEADA"/>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descr="Graphic of a computer shaded the color blue for demonstration purposes." id="527" name="Google Shape;527;p54" title="Blue Computer"/>
          <p:cNvSpPr/>
          <p:nvPr/>
        </p:nvSpPr>
        <p:spPr>
          <a:xfrm>
            <a:off x="7315200" y="2971800"/>
            <a:ext cx="990600" cy="843000"/>
          </a:xfrm>
          <a:custGeom>
            <a:rect b="b" l="l" r="r" t="t"/>
            <a:pathLst>
              <a:path extrusionOk="0" h="120000" w="120000">
                <a:moveTo>
                  <a:pt x="94411" y="85488"/>
                </a:moveTo>
                <a:lnTo>
                  <a:pt x="94411" y="75294"/>
                </a:lnTo>
                <a:lnTo>
                  <a:pt x="108527" y="75294"/>
                </a:lnTo>
                <a:lnTo>
                  <a:pt x="108527" y="59605"/>
                </a:lnTo>
                <a:lnTo>
                  <a:pt x="108527" y="37644"/>
                </a:lnTo>
                <a:lnTo>
                  <a:pt x="108527" y="0"/>
                </a:lnTo>
                <a:lnTo>
                  <a:pt x="60000" y="0"/>
                </a:lnTo>
                <a:lnTo>
                  <a:pt x="11472" y="0"/>
                </a:lnTo>
                <a:lnTo>
                  <a:pt x="11472" y="37644"/>
                </a:lnTo>
                <a:lnTo>
                  <a:pt x="11472" y="59605"/>
                </a:lnTo>
                <a:lnTo>
                  <a:pt x="11472" y="75294"/>
                </a:lnTo>
                <a:lnTo>
                  <a:pt x="25588" y="75294"/>
                </a:lnTo>
                <a:lnTo>
                  <a:pt x="25588" y="85488"/>
                </a:lnTo>
                <a:lnTo>
                  <a:pt x="0" y="85488"/>
                </a:lnTo>
                <a:lnTo>
                  <a:pt x="0" y="120000"/>
                </a:lnTo>
                <a:lnTo>
                  <a:pt x="60000" y="120000"/>
                </a:lnTo>
                <a:lnTo>
                  <a:pt x="120000" y="120000"/>
                </a:lnTo>
                <a:lnTo>
                  <a:pt x="120000" y="85488"/>
                </a:lnTo>
                <a:lnTo>
                  <a:pt x="94411" y="85488"/>
                </a:lnTo>
                <a:close/>
              </a:path>
              <a:path extrusionOk="0" h="120000" w="120000">
                <a:moveTo>
                  <a:pt x="25588" y="85488"/>
                </a:moveTo>
                <a:lnTo>
                  <a:pt x="25588" y="75294"/>
                </a:lnTo>
                <a:lnTo>
                  <a:pt x="94411" y="75294"/>
                </a:lnTo>
                <a:lnTo>
                  <a:pt x="94411" y="85488"/>
                </a:lnTo>
                <a:lnTo>
                  <a:pt x="25588" y="85488"/>
                </a:lnTo>
              </a:path>
              <a:path extrusionOk="0" h="120000" w="120000">
                <a:moveTo>
                  <a:pt x="25588" y="62744"/>
                </a:moveTo>
                <a:lnTo>
                  <a:pt x="25588" y="12550"/>
                </a:lnTo>
                <a:lnTo>
                  <a:pt x="94411" y="12550"/>
                </a:lnTo>
                <a:lnTo>
                  <a:pt x="94411" y="62744"/>
                </a:lnTo>
                <a:lnTo>
                  <a:pt x="25588" y="62744"/>
                </a:lnTo>
                <a:moveTo>
                  <a:pt x="77644" y="94900"/>
                </a:moveTo>
                <a:lnTo>
                  <a:pt x="77644" y="90977"/>
                </a:lnTo>
                <a:lnTo>
                  <a:pt x="112061" y="90977"/>
                </a:lnTo>
                <a:lnTo>
                  <a:pt x="112061" y="94900"/>
                </a:lnTo>
                <a:lnTo>
                  <a:pt x="77644" y="94900"/>
                </a:lnTo>
              </a:path>
            </a:pathLst>
          </a:custGeom>
          <a:solidFill>
            <a:srgbClr val="C6D9F1"/>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528" name="Google Shape;528;p54"/>
          <p:cNvSpPr txBox="1"/>
          <p:nvPr/>
        </p:nvSpPr>
        <p:spPr>
          <a:xfrm>
            <a:off x="304800" y="3943350"/>
            <a:ext cx="20574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Computer 1</a:t>
            </a:r>
            <a:endParaRPr/>
          </a:p>
        </p:txBody>
      </p:sp>
      <p:sp>
        <p:nvSpPr>
          <p:cNvPr id="529" name="Google Shape;529;p54"/>
          <p:cNvSpPr txBox="1"/>
          <p:nvPr/>
        </p:nvSpPr>
        <p:spPr>
          <a:xfrm>
            <a:off x="6781800" y="3943350"/>
            <a:ext cx="20574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Computer 2</a:t>
            </a:r>
            <a:endParaRPr/>
          </a:p>
        </p:txBody>
      </p:sp>
      <p:sp>
        <p:nvSpPr>
          <p:cNvPr id="530" name="Google Shape;530;p54"/>
          <p:cNvSpPr txBox="1"/>
          <p:nvPr/>
        </p:nvSpPr>
        <p:spPr>
          <a:xfrm>
            <a:off x="304800" y="4286250"/>
            <a:ext cx="20574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255.254.253.252</a:t>
            </a:r>
            <a:endParaRPr/>
          </a:p>
        </p:txBody>
      </p:sp>
      <p:cxnSp>
        <p:nvCxnSpPr>
          <p:cNvPr id="531" name="Google Shape;531;p54"/>
          <p:cNvCxnSpPr>
            <a:endCxn id="532" idx="1"/>
          </p:cNvCxnSpPr>
          <p:nvPr/>
        </p:nvCxnSpPr>
        <p:spPr>
          <a:xfrm flipH="1" rot="10800000">
            <a:off x="1905113" y="3497791"/>
            <a:ext cx="1250100" cy="74100"/>
          </a:xfrm>
          <a:prstGeom prst="straightConnector1">
            <a:avLst/>
          </a:prstGeom>
          <a:noFill/>
          <a:ln cap="flat" cmpd="sng" w="9525">
            <a:solidFill>
              <a:schemeClr val="dk1"/>
            </a:solidFill>
            <a:prstDash val="solid"/>
            <a:miter lim="800000"/>
            <a:headEnd len="sm" w="sm" type="none"/>
            <a:tailEnd len="sm" w="sm" type="none"/>
          </a:ln>
        </p:spPr>
      </p:cxnSp>
      <p:cxnSp>
        <p:nvCxnSpPr>
          <p:cNvPr id="533" name="Google Shape;533;p54"/>
          <p:cNvCxnSpPr>
            <a:stCxn id="532" idx="3"/>
          </p:cNvCxnSpPr>
          <p:nvPr/>
        </p:nvCxnSpPr>
        <p:spPr>
          <a:xfrm>
            <a:off x="6251941" y="3497791"/>
            <a:ext cx="1063200" cy="74100"/>
          </a:xfrm>
          <a:prstGeom prst="straightConnector1">
            <a:avLst/>
          </a:prstGeom>
          <a:noFill/>
          <a:ln cap="flat" cmpd="sng" w="9525">
            <a:solidFill>
              <a:schemeClr val="dk1"/>
            </a:solidFill>
            <a:prstDash val="solid"/>
            <a:miter lim="800000"/>
            <a:headEnd len="sm" w="sm" type="none"/>
            <a:tailEnd len="sm" w="sm" type="none"/>
          </a:ln>
        </p:spPr>
      </p:cxnSp>
      <p:sp>
        <p:nvSpPr>
          <p:cNvPr id="534" name="Google Shape;534;p54"/>
          <p:cNvSpPr txBox="1"/>
          <p:nvPr/>
        </p:nvSpPr>
        <p:spPr>
          <a:xfrm>
            <a:off x="6705600" y="4286250"/>
            <a:ext cx="20574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1.2.3.4</a:t>
            </a:r>
            <a:endParaRPr/>
          </a:p>
        </p:txBody>
      </p:sp>
      <p:sp>
        <p:nvSpPr>
          <p:cNvPr id="535" name="Google Shape;535;p5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he Internet, which allows the two computers to speak to each other in a variety of ways: Web, File Transfer, IM, VoIP, Streaming Video, Email." id="532" name="Google Shape;532;p54" title="The Internet"/>
          <p:cNvPicPr preferRelativeResize="0"/>
          <p:nvPr/>
        </p:nvPicPr>
        <p:blipFill>
          <a:blip r:embed="rId6">
            <a:alphaModFix/>
          </a:blip>
          <a:stretch>
            <a:fillRect/>
          </a:stretch>
        </p:blipFill>
        <p:spPr>
          <a:xfrm>
            <a:off x="3155213" y="2583624"/>
            <a:ext cx="3096728" cy="1828332"/>
          </a:xfrm>
          <a:prstGeom prst="rect">
            <a:avLst/>
          </a:prstGeom>
          <a:noFill/>
          <a:ln>
            <a:noFill/>
          </a:ln>
        </p:spPr>
      </p:pic>
      <p:sp>
        <p:nvSpPr>
          <p:cNvPr id="536" name="Google Shape;536;p54"/>
          <p:cNvSpPr txBox="1"/>
          <p:nvPr/>
        </p:nvSpPr>
        <p:spPr>
          <a:xfrm>
            <a:off x="2842450" y="4411950"/>
            <a:ext cx="36576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0" i="0" lang="en-US" sz="2300" u="none">
                <a:solidFill>
                  <a:schemeClr val="dk1"/>
                </a:solidFill>
                <a:latin typeface="Calibri"/>
                <a:ea typeface="Calibri"/>
                <a:cs typeface="Calibri"/>
                <a:sym typeface="Calibri"/>
              </a:rPr>
              <a:t>The Internet</a:t>
            </a:r>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Internet Protocol Suite</a:t>
            </a:r>
            <a:endParaRPr/>
          </a:p>
        </p:txBody>
      </p:sp>
      <p:sp>
        <p:nvSpPr>
          <p:cNvPr id="542" name="Google Shape;542;p55"/>
          <p:cNvSpPr txBox="1"/>
          <p:nvPr>
            <p:ph idx="1" type="body"/>
          </p:nvPr>
        </p:nvSpPr>
        <p:spPr>
          <a:xfrm>
            <a:off x="457200" y="981575"/>
            <a:ext cx="8229600" cy="37569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90000"/>
              </a:lnSpc>
              <a:spcBef>
                <a:spcPts val="0"/>
              </a:spcBef>
              <a:spcAft>
                <a:spcPts val="0"/>
              </a:spcAft>
              <a:buClr>
                <a:schemeClr val="dk1"/>
              </a:buClr>
              <a:buSzPts val="2600"/>
              <a:buFont typeface="Arial"/>
              <a:buChar char="•"/>
            </a:pPr>
            <a:r>
              <a:rPr b="1" i="0" lang="en-US" sz="2600" u="none">
                <a:solidFill>
                  <a:schemeClr val="dk1"/>
                </a:solidFill>
                <a:latin typeface="Calibri"/>
                <a:ea typeface="Calibri"/>
                <a:cs typeface="Calibri"/>
                <a:sym typeface="Calibri"/>
              </a:rPr>
              <a:t>Internet Protocol (IP)</a:t>
            </a:r>
            <a:r>
              <a:rPr b="0" i="0" lang="en-US" sz="2600" u="none">
                <a:solidFill>
                  <a:schemeClr val="dk1"/>
                </a:solidFill>
                <a:latin typeface="Calibri"/>
                <a:ea typeface="Calibri"/>
                <a:cs typeface="Calibri"/>
                <a:sym typeface="Calibri"/>
              </a:rPr>
              <a:t>: directs packets to a specific computer using an IP address</a:t>
            </a:r>
            <a:endParaRPr sz="2600"/>
          </a:p>
          <a:p>
            <a:pPr indent="-304800" lvl="0" marL="342900" marR="0" rtl="0" algn="l">
              <a:lnSpc>
                <a:spcPct val="90000"/>
              </a:lnSpc>
              <a:spcBef>
                <a:spcPts val="640"/>
              </a:spcBef>
              <a:spcAft>
                <a:spcPts val="0"/>
              </a:spcAft>
              <a:buClr>
                <a:schemeClr val="dk1"/>
              </a:buClr>
              <a:buSzPts val="2600"/>
              <a:buFont typeface="Arial"/>
              <a:buChar char="•"/>
            </a:pPr>
            <a:r>
              <a:rPr b="1" i="0" lang="en-US" sz="2600" u="none">
                <a:solidFill>
                  <a:schemeClr val="dk1"/>
                </a:solidFill>
                <a:latin typeface="Calibri"/>
                <a:ea typeface="Calibri"/>
                <a:cs typeface="Calibri"/>
                <a:sym typeface="Calibri"/>
              </a:rPr>
              <a:t>Transmission Control Protocol (TCP)</a:t>
            </a:r>
            <a:r>
              <a:rPr b="0" i="0" lang="en-US" sz="2600" u="none">
                <a:solidFill>
                  <a:schemeClr val="dk1"/>
                </a:solidFill>
                <a:latin typeface="Calibri"/>
                <a:ea typeface="Calibri"/>
                <a:cs typeface="Calibri"/>
                <a:sym typeface="Calibri"/>
              </a:rPr>
              <a:t>: directs packets to a specific application on a computer using a port number.</a:t>
            </a:r>
            <a:endParaRPr sz="2600"/>
          </a:p>
          <a:p>
            <a:pPr indent="-247650" lvl="1" marL="742950" marR="0" rtl="0" algn="l">
              <a:lnSpc>
                <a:spcPct val="90000"/>
              </a:lnSpc>
              <a:spcBef>
                <a:spcPts val="560"/>
              </a:spcBef>
              <a:spcAft>
                <a:spcPts val="0"/>
              </a:spcAft>
              <a:buClr>
                <a:schemeClr val="dk1"/>
              </a:buClr>
              <a:buSzPts val="2200"/>
              <a:buFont typeface="Arial"/>
              <a:buChar char="–"/>
            </a:pPr>
            <a:r>
              <a:rPr b="0" i="0" lang="en-US" sz="2200" u="sng" cap="none" strike="noStrike">
                <a:solidFill>
                  <a:schemeClr val="hlink"/>
                </a:solidFill>
                <a:latin typeface="Calibri"/>
                <a:ea typeface="Calibri"/>
                <a:cs typeface="Calibri"/>
                <a:sym typeface="Calibri"/>
                <a:hlinkClick r:id="rId3"/>
              </a:rPr>
              <a:t>Common port numbers</a:t>
            </a:r>
            <a:r>
              <a:rPr b="0" i="0" lang="en-US" sz="2200" u="none" cap="none" strike="noStrike">
                <a:solidFill>
                  <a:schemeClr val="dk1"/>
                </a:solidFill>
                <a:latin typeface="Calibri"/>
                <a:ea typeface="Calibri"/>
                <a:cs typeface="Calibri"/>
                <a:sym typeface="Calibri"/>
              </a:rPr>
              <a:t>:</a:t>
            </a:r>
            <a:endParaRPr sz="2200"/>
          </a:p>
          <a:p>
            <a:pPr indent="-190500" lvl="2" marL="1143000" marR="0" rtl="0" algn="l">
              <a:lnSpc>
                <a:spcPct val="90000"/>
              </a:lnSpc>
              <a:spcBef>
                <a:spcPts val="48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22 – ssh </a:t>
            </a:r>
            <a:endParaRPr sz="1800"/>
          </a:p>
          <a:p>
            <a:pPr indent="-190500" lvl="2" marL="1143000" marR="0" rtl="0" algn="l">
              <a:lnSpc>
                <a:spcPct val="90000"/>
              </a:lnSpc>
              <a:spcBef>
                <a:spcPts val="48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23 – telnet </a:t>
            </a:r>
            <a:endParaRPr sz="1800"/>
          </a:p>
          <a:p>
            <a:pPr indent="-190500" lvl="2" marL="1143000" marR="0" rtl="0" algn="l">
              <a:lnSpc>
                <a:spcPct val="90000"/>
              </a:lnSpc>
              <a:spcBef>
                <a:spcPts val="48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25 – email</a:t>
            </a:r>
            <a:endParaRPr sz="1800"/>
          </a:p>
          <a:p>
            <a:pPr indent="-190500" lvl="2" marL="1143000" marR="0" rtl="0" algn="l">
              <a:lnSpc>
                <a:spcPct val="90000"/>
              </a:lnSpc>
              <a:spcBef>
                <a:spcPts val="48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80 – Web (HTTP, non</a:t>
            </a:r>
            <a:r>
              <a:rPr lang="en-US" sz="1800"/>
              <a:t>-secure)</a:t>
            </a:r>
            <a:endParaRPr sz="1800"/>
          </a:p>
          <a:p>
            <a:pPr indent="-190500" lvl="2" marL="1143000" marR="0" rtl="0" algn="l">
              <a:lnSpc>
                <a:spcPct val="90000"/>
              </a:lnSpc>
              <a:spcBef>
                <a:spcPts val="480"/>
              </a:spcBef>
              <a:spcAft>
                <a:spcPts val="0"/>
              </a:spcAft>
              <a:buClr>
                <a:schemeClr val="dk1"/>
              </a:buClr>
              <a:buSzPts val="1800"/>
              <a:buFont typeface="Arial"/>
              <a:buChar char="•"/>
            </a:pPr>
            <a:r>
              <a:rPr lang="en-US" sz="1800"/>
              <a:t>443 - Web (HTTPS)</a:t>
            </a:r>
            <a:endParaRPr sz="1800"/>
          </a:p>
          <a:p>
            <a:pPr indent="-190500" lvl="0" marL="342900" marR="0" rtl="0" algn="l">
              <a:spcBef>
                <a:spcPts val="480"/>
              </a:spcBef>
              <a:spcAft>
                <a:spcPts val="0"/>
              </a:spcAft>
              <a:buClr>
                <a:schemeClr val="dk1"/>
              </a:buClr>
              <a:buSzPts val="2400"/>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5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Overview of the Web</a:t>
            </a:r>
            <a:endParaRPr/>
          </a:p>
        </p:txBody>
      </p:sp>
      <p:sp>
        <p:nvSpPr>
          <p:cNvPr descr="Graphic of a computer shaded the color orange for demonstration purposes." id="549" name="Google Shape;549;p56" title="Client Computer"/>
          <p:cNvSpPr/>
          <p:nvPr/>
        </p:nvSpPr>
        <p:spPr>
          <a:xfrm>
            <a:off x="914400" y="1828800"/>
            <a:ext cx="990600" cy="843000"/>
          </a:xfrm>
          <a:custGeom>
            <a:rect b="b" l="l" r="r" t="t"/>
            <a:pathLst>
              <a:path extrusionOk="0" h="120000" w="120000">
                <a:moveTo>
                  <a:pt x="94411" y="85488"/>
                </a:moveTo>
                <a:lnTo>
                  <a:pt x="94411" y="75294"/>
                </a:lnTo>
                <a:lnTo>
                  <a:pt x="108527" y="75294"/>
                </a:lnTo>
                <a:lnTo>
                  <a:pt x="108527" y="59605"/>
                </a:lnTo>
                <a:lnTo>
                  <a:pt x="108527" y="37644"/>
                </a:lnTo>
                <a:lnTo>
                  <a:pt x="108527" y="0"/>
                </a:lnTo>
                <a:lnTo>
                  <a:pt x="60000" y="0"/>
                </a:lnTo>
                <a:lnTo>
                  <a:pt x="11472" y="0"/>
                </a:lnTo>
                <a:lnTo>
                  <a:pt x="11472" y="37644"/>
                </a:lnTo>
                <a:lnTo>
                  <a:pt x="11472" y="59605"/>
                </a:lnTo>
                <a:lnTo>
                  <a:pt x="11472" y="75294"/>
                </a:lnTo>
                <a:lnTo>
                  <a:pt x="25588" y="75294"/>
                </a:lnTo>
                <a:lnTo>
                  <a:pt x="25588" y="85488"/>
                </a:lnTo>
                <a:lnTo>
                  <a:pt x="0" y="85488"/>
                </a:lnTo>
                <a:lnTo>
                  <a:pt x="0" y="120000"/>
                </a:lnTo>
                <a:lnTo>
                  <a:pt x="60000" y="120000"/>
                </a:lnTo>
                <a:lnTo>
                  <a:pt x="120000" y="120000"/>
                </a:lnTo>
                <a:lnTo>
                  <a:pt x="120000" y="85488"/>
                </a:lnTo>
                <a:lnTo>
                  <a:pt x="94411" y="85488"/>
                </a:lnTo>
                <a:close/>
              </a:path>
              <a:path extrusionOk="0" h="120000" w="120000">
                <a:moveTo>
                  <a:pt x="25588" y="85488"/>
                </a:moveTo>
                <a:lnTo>
                  <a:pt x="25588" y="75294"/>
                </a:lnTo>
                <a:lnTo>
                  <a:pt x="94411" y="75294"/>
                </a:lnTo>
                <a:lnTo>
                  <a:pt x="94411" y="85488"/>
                </a:lnTo>
                <a:lnTo>
                  <a:pt x="25588" y="85488"/>
                </a:lnTo>
              </a:path>
              <a:path extrusionOk="0" h="120000" w="120000">
                <a:moveTo>
                  <a:pt x="25588" y="62744"/>
                </a:moveTo>
                <a:lnTo>
                  <a:pt x="25588" y="12550"/>
                </a:lnTo>
                <a:lnTo>
                  <a:pt x="94411" y="12550"/>
                </a:lnTo>
                <a:lnTo>
                  <a:pt x="94411" y="62744"/>
                </a:lnTo>
                <a:lnTo>
                  <a:pt x="25588" y="62744"/>
                </a:lnTo>
                <a:moveTo>
                  <a:pt x="77644" y="94900"/>
                </a:moveTo>
                <a:lnTo>
                  <a:pt x="77644" y="90977"/>
                </a:lnTo>
                <a:lnTo>
                  <a:pt x="112061" y="90977"/>
                </a:lnTo>
                <a:lnTo>
                  <a:pt x="112061" y="94900"/>
                </a:lnTo>
                <a:lnTo>
                  <a:pt x="77644" y="94900"/>
                </a:lnTo>
              </a:path>
            </a:pathLst>
          </a:custGeom>
          <a:solidFill>
            <a:srgbClr val="FDEADA"/>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descr="A cloud, representing the Internet" id="550" name="Google Shape;550;p56" title="The Internet"/>
          <p:cNvSpPr/>
          <p:nvPr/>
        </p:nvSpPr>
        <p:spPr>
          <a:xfrm>
            <a:off x="2514600" y="1428750"/>
            <a:ext cx="4191000" cy="1885800"/>
          </a:xfrm>
          <a:custGeom>
            <a:rect b="b" l="l" r="r" t="t"/>
            <a:pathLst>
              <a:path extrusionOk="0" h="120000" w="120000">
                <a:moveTo>
                  <a:pt x="10827" y="39888"/>
                </a:moveTo>
                <a:cubicBezTo>
                  <a:pt x="4672" y="40755"/>
                  <a:pt x="0" y="47850"/>
                  <a:pt x="0" y="56316"/>
                </a:cubicBezTo>
                <a:cubicBezTo>
                  <a:pt x="-5" y="62177"/>
                  <a:pt x="2272" y="67605"/>
                  <a:pt x="5966" y="70566"/>
                </a:cubicBezTo>
                <a:lnTo>
                  <a:pt x="5905" y="70377"/>
                </a:lnTo>
                <a:cubicBezTo>
                  <a:pt x="3805" y="73427"/>
                  <a:pt x="2638" y="77444"/>
                  <a:pt x="2638" y="81611"/>
                </a:cubicBezTo>
                <a:cubicBezTo>
                  <a:pt x="2638" y="90694"/>
                  <a:pt x="8061" y="98055"/>
                  <a:pt x="14750" y="98055"/>
                </a:cubicBezTo>
                <a:cubicBezTo>
                  <a:pt x="15216" y="98055"/>
                  <a:pt x="15688" y="98016"/>
                  <a:pt x="16161" y="97938"/>
                </a:cubicBezTo>
                <a:lnTo>
                  <a:pt x="16094" y="98050"/>
                </a:lnTo>
                <a:cubicBezTo>
                  <a:pt x="19916" y="107155"/>
                  <a:pt x="27016" y="112777"/>
                  <a:pt x="34705" y="112777"/>
                </a:cubicBezTo>
                <a:cubicBezTo>
                  <a:pt x="38594" y="112772"/>
                  <a:pt x="42416" y="111327"/>
                  <a:pt x="45750" y="108588"/>
                </a:cubicBezTo>
                <a:lnTo>
                  <a:pt x="45716" y="108611"/>
                </a:lnTo>
                <a:cubicBezTo>
                  <a:pt x="49194" y="115716"/>
                  <a:pt x="55044" y="119983"/>
                  <a:pt x="61311" y="119983"/>
                </a:cubicBezTo>
                <a:cubicBezTo>
                  <a:pt x="69572" y="119977"/>
                  <a:pt x="76866" y="112594"/>
                  <a:pt x="79261" y="101800"/>
                </a:cubicBezTo>
                <a:lnTo>
                  <a:pt x="79277" y="101944"/>
                </a:lnTo>
                <a:cubicBezTo>
                  <a:pt x="81833" y="104111"/>
                  <a:pt x="84777" y="105261"/>
                  <a:pt x="87788" y="105261"/>
                </a:cubicBezTo>
                <a:cubicBezTo>
                  <a:pt x="96611" y="105255"/>
                  <a:pt x="103788" y="95583"/>
                  <a:pt x="103855" y="83583"/>
                </a:cubicBezTo>
                <a:lnTo>
                  <a:pt x="103827" y="83527"/>
                </a:lnTo>
                <a:cubicBezTo>
                  <a:pt x="113094" y="81722"/>
                  <a:pt x="119983" y="70916"/>
                  <a:pt x="119983" y="58177"/>
                </a:cubicBezTo>
                <a:cubicBezTo>
                  <a:pt x="119983" y="52533"/>
                  <a:pt x="118611" y="47050"/>
                  <a:pt x="116088" y="42572"/>
                </a:cubicBezTo>
                <a:lnTo>
                  <a:pt x="116050" y="42561"/>
                </a:lnTo>
                <a:cubicBezTo>
                  <a:pt x="116838" y="40044"/>
                  <a:pt x="117250" y="37338"/>
                  <a:pt x="117250" y="34600"/>
                </a:cubicBezTo>
                <a:cubicBezTo>
                  <a:pt x="117250" y="25488"/>
                  <a:pt x="112772" y="17500"/>
                  <a:pt x="106327" y="15105"/>
                </a:cubicBezTo>
                <a:lnTo>
                  <a:pt x="106377" y="15066"/>
                </a:lnTo>
                <a:cubicBezTo>
                  <a:pt x="105222" y="6344"/>
                  <a:pt x="99627" y="0"/>
                  <a:pt x="93100" y="0"/>
                </a:cubicBezTo>
                <a:cubicBezTo>
                  <a:pt x="89133" y="-5"/>
                  <a:pt x="85372" y="2366"/>
                  <a:pt x="82805" y="6472"/>
                </a:cubicBezTo>
                <a:lnTo>
                  <a:pt x="82827" y="6500"/>
                </a:lnTo>
                <a:cubicBezTo>
                  <a:pt x="80538" y="2400"/>
                  <a:pt x="76972" y="0"/>
                  <a:pt x="73188" y="0"/>
                </a:cubicBezTo>
                <a:cubicBezTo>
                  <a:pt x="68594" y="-5"/>
                  <a:pt x="64388" y="3538"/>
                  <a:pt x="62338" y="9138"/>
                </a:cubicBezTo>
                <a:lnTo>
                  <a:pt x="62383" y="9411"/>
                </a:lnTo>
                <a:cubicBezTo>
                  <a:pt x="59611" y="5688"/>
                  <a:pt x="55877" y="3611"/>
                  <a:pt x="51988" y="3611"/>
                </a:cubicBezTo>
                <a:cubicBezTo>
                  <a:pt x="46511" y="3605"/>
                  <a:pt x="41477" y="7727"/>
                  <a:pt x="38905" y="14322"/>
                </a:cubicBezTo>
                <a:lnTo>
                  <a:pt x="38861" y="14455"/>
                </a:lnTo>
                <a:cubicBezTo>
                  <a:pt x="35983" y="12161"/>
                  <a:pt x="32711" y="10955"/>
                  <a:pt x="29377" y="10955"/>
                </a:cubicBezTo>
                <a:cubicBezTo>
                  <a:pt x="19016" y="10955"/>
                  <a:pt x="10622" y="22383"/>
                  <a:pt x="10622" y="36483"/>
                </a:cubicBezTo>
                <a:cubicBezTo>
                  <a:pt x="10616" y="37633"/>
                  <a:pt x="10677" y="38783"/>
                  <a:pt x="10788" y="39922"/>
                </a:cubicBezTo>
                <a:lnTo>
                  <a:pt x="10827" y="39888"/>
                </a:lnTo>
                <a:close/>
              </a:path>
              <a:path extrusionOk="0" fill="none" h="120000" w="120000">
                <a:moveTo>
                  <a:pt x="5966" y="70566"/>
                </a:moveTo>
                <a:cubicBezTo>
                  <a:pt x="7816" y="72050"/>
                  <a:pt x="9922" y="72833"/>
                  <a:pt x="12066" y="72833"/>
                </a:cubicBezTo>
                <a:cubicBezTo>
                  <a:pt x="12377" y="72827"/>
                  <a:pt x="12694" y="72816"/>
                  <a:pt x="13005" y="72783"/>
                </a:cubicBezTo>
              </a:path>
              <a:path extrusionOk="0" fill="none" h="120000" w="120000">
                <a:moveTo>
                  <a:pt x="16161" y="97938"/>
                </a:moveTo>
                <a:cubicBezTo>
                  <a:pt x="17216" y="97772"/>
                  <a:pt x="18250" y="97416"/>
                  <a:pt x="19238" y="96883"/>
                </a:cubicBezTo>
              </a:path>
              <a:path extrusionOk="0" fill="none" h="120000" w="120000">
                <a:moveTo>
                  <a:pt x="43861" y="103777"/>
                </a:moveTo>
                <a:cubicBezTo>
                  <a:pt x="44350" y="105472"/>
                  <a:pt x="44972" y="107094"/>
                  <a:pt x="45716" y="108611"/>
                </a:cubicBezTo>
              </a:path>
              <a:path extrusionOk="0" fill="none" h="120000" w="120000">
                <a:moveTo>
                  <a:pt x="79261" y="101800"/>
                </a:moveTo>
                <a:cubicBezTo>
                  <a:pt x="79644" y="100072"/>
                  <a:pt x="79888" y="98294"/>
                  <a:pt x="80000" y="96500"/>
                </a:cubicBezTo>
              </a:path>
              <a:path extrusionOk="0" fill="none" h="120000" w="120000">
                <a:moveTo>
                  <a:pt x="103855" y="83583"/>
                </a:moveTo>
                <a:cubicBezTo>
                  <a:pt x="103855" y="83522"/>
                  <a:pt x="103861" y="83466"/>
                  <a:pt x="103861" y="83405"/>
                </a:cubicBezTo>
                <a:cubicBezTo>
                  <a:pt x="103861" y="75044"/>
                  <a:pt x="100350" y="67422"/>
                  <a:pt x="94827" y="63761"/>
                </a:cubicBezTo>
              </a:path>
              <a:path extrusionOk="0" fill="none" h="120000" w="120000">
                <a:moveTo>
                  <a:pt x="112027" y="49994"/>
                </a:moveTo>
                <a:cubicBezTo>
                  <a:pt x="113772" y="47972"/>
                  <a:pt x="115144" y="45427"/>
                  <a:pt x="116050" y="42561"/>
                </a:cubicBezTo>
              </a:path>
              <a:path extrusionOk="0" fill="none" h="120000" w="120000">
                <a:moveTo>
                  <a:pt x="106588" y="18577"/>
                </a:moveTo>
                <a:cubicBezTo>
                  <a:pt x="106588" y="18488"/>
                  <a:pt x="106594" y="18405"/>
                  <a:pt x="106594" y="18316"/>
                </a:cubicBezTo>
                <a:cubicBezTo>
                  <a:pt x="106594" y="17227"/>
                  <a:pt x="106522" y="16138"/>
                  <a:pt x="106377" y="15066"/>
                </a:cubicBezTo>
              </a:path>
              <a:path extrusionOk="0" fill="none" h="120000" w="120000">
                <a:moveTo>
                  <a:pt x="82805" y="6472"/>
                </a:moveTo>
                <a:cubicBezTo>
                  <a:pt x="81966" y="7822"/>
                  <a:pt x="81272" y="9327"/>
                  <a:pt x="80750" y="10950"/>
                </a:cubicBezTo>
              </a:path>
              <a:path extrusionOk="0" fill="none" h="120000" w="120000">
                <a:moveTo>
                  <a:pt x="62338" y="9138"/>
                </a:moveTo>
                <a:cubicBezTo>
                  <a:pt x="61888" y="10366"/>
                  <a:pt x="61555" y="11661"/>
                  <a:pt x="61338" y="13000"/>
                </a:cubicBezTo>
              </a:path>
              <a:path extrusionOk="0" fill="none" h="120000" w="120000">
                <a:moveTo>
                  <a:pt x="42472" y="18200"/>
                </a:moveTo>
                <a:cubicBezTo>
                  <a:pt x="41383" y="16755"/>
                  <a:pt x="40172" y="15500"/>
                  <a:pt x="38861" y="14455"/>
                </a:cubicBezTo>
              </a:path>
              <a:path extrusionOk="0" fill="none" h="120000" w="120000">
                <a:moveTo>
                  <a:pt x="10788" y="39922"/>
                </a:moveTo>
                <a:cubicBezTo>
                  <a:pt x="10922" y="41255"/>
                  <a:pt x="11133" y="42572"/>
                  <a:pt x="11422" y="43861"/>
                </a:cubicBezTo>
              </a:path>
            </a:pathLst>
          </a:custGeom>
          <a:solidFill>
            <a:schemeClr val="lt1"/>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Arial"/>
              <a:buNone/>
            </a:pPr>
            <a:r>
              <a:t/>
            </a:r>
            <a:endParaRPr b="0" i="0" sz="36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Internet</a:t>
            </a:r>
            <a:endParaRPr/>
          </a:p>
        </p:txBody>
      </p:sp>
      <p:sp>
        <p:nvSpPr>
          <p:cNvPr descr="Graphic of a computer shaded the color blue for demonstration purposes." id="551" name="Google Shape;551;p56" title="Web Server"/>
          <p:cNvSpPr/>
          <p:nvPr/>
        </p:nvSpPr>
        <p:spPr>
          <a:xfrm>
            <a:off x="7315200" y="1828800"/>
            <a:ext cx="990600" cy="843000"/>
          </a:xfrm>
          <a:custGeom>
            <a:rect b="b" l="l" r="r" t="t"/>
            <a:pathLst>
              <a:path extrusionOk="0" h="120000" w="120000">
                <a:moveTo>
                  <a:pt x="94411" y="85488"/>
                </a:moveTo>
                <a:lnTo>
                  <a:pt x="94411" y="75294"/>
                </a:lnTo>
                <a:lnTo>
                  <a:pt x="108527" y="75294"/>
                </a:lnTo>
                <a:lnTo>
                  <a:pt x="108527" y="59605"/>
                </a:lnTo>
                <a:lnTo>
                  <a:pt x="108527" y="37644"/>
                </a:lnTo>
                <a:lnTo>
                  <a:pt x="108527" y="0"/>
                </a:lnTo>
                <a:lnTo>
                  <a:pt x="60000" y="0"/>
                </a:lnTo>
                <a:lnTo>
                  <a:pt x="11472" y="0"/>
                </a:lnTo>
                <a:lnTo>
                  <a:pt x="11472" y="37644"/>
                </a:lnTo>
                <a:lnTo>
                  <a:pt x="11472" y="59605"/>
                </a:lnTo>
                <a:lnTo>
                  <a:pt x="11472" y="75294"/>
                </a:lnTo>
                <a:lnTo>
                  <a:pt x="25588" y="75294"/>
                </a:lnTo>
                <a:lnTo>
                  <a:pt x="25588" y="85488"/>
                </a:lnTo>
                <a:lnTo>
                  <a:pt x="0" y="85488"/>
                </a:lnTo>
                <a:lnTo>
                  <a:pt x="0" y="120000"/>
                </a:lnTo>
                <a:lnTo>
                  <a:pt x="60000" y="120000"/>
                </a:lnTo>
                <a:lnTo>
                  <a:pt x="120000" y="120000"/>
                </a:lnTo>
                <a:lnTo>
                  <a:pt x="120000" y="85488"/>
                </a:lnTo>
                <a:lnTo>
                  <a:pt x="94411" y="85488"/>
                </a:lnTo>
                <a:close/>
              </a:path>
              <a:path extrusionOk="0" h="120000" w="120000">
                <a:moveTo>
                  <a:pt x="25588" y="85488"/>
                </a:moveTo>
                <a:lnTo>
                  <a:pt x="25588" y="75294"/>
                </a:lnTo>
                <a:lnTo>
                  <a:pt x="94411" y="75294"/>
                </a:lnTo>
                <a:lnTo>
                  <a:pt x="94411" y="85488"/>
                </a:lnTo>
                <a:lnTo>
                  <a:pt x="25588" y="85488"/>
                </a:lnTo>
              </a:path>
              <a:path extrusionOk="0" h="120000" w="120000">
                <a:moveTo>
                  <a:pt x="25588" y="62744"/>
                </a:moveTo>
                <a:lnTo>
                  <a:pt x="25588" y="12550"/>
                </a:lnTo>
                <a:lnTo>
                  <a:pt x="94411" y="12550"/>
                </a:lnTo>
                <a:lnTo>
                  <a:pt x="94411" y="62744"/>
                </a:lnTo>
                <a:lnTo>
                  <a:pt x="25588" y="62744"/>
                </a:lnTo>
                <a:moveTo>
                  <a:pt x="77644" y="94900"/>
                </a:moveTo>
                <a:lnTo>
                  <a:pt x="77644" y="90977"/>
                </a:lnTo>
                <a:lnTo>
                  <a:pt x="112061" y="90977"/>
                </a:lnTo>
                <a:lnTo>
                  <a:pt x="112061" y="94900"/>
                </a:lnTo>
                <a:lnTo>
                  <a:pt x="77644" y="94900"/>
                </a:lnTo>
              </a:path>
            </a:pathLst>
          </a:custGeom>
          <a:solidFill>
            <a:srgbClr val="C6D9F1"/>
          </a:solidFill>
          <a:ln cap="flat" cmpd="sng" w="9525">
            <a:solidFill>
              <a:srgbClr val="000000"/>
            </a:solidFill>
            <a:prstDash val="solid"/>
            <a:miter lim="524288"/>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552" name="Google Shape;552;p56"/>
          <p:cNvSpPr txBox="1"/>
          <p:nvPr/>
        </p:nvSpPr>
        <p:spPr>
          <a:xfrm>
            <a:off x="304800" y="2800350"/>
            <a:ext cx="22098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Client – Web Browser</a:t>
            </a:r>
            <a:endParaRPr/>
          </a:p>
        </p:txBody>
      </p:sp>
      <p:sp>
        <p:nvSpPr>
          <p:cNvPr id="553" name="Google Shape;553;p56"/>
          <p:cNvSpPr txBox="1"/>
          <p:nvPr/>
        </p:nvSpPr>
        <p:spPr>
          <a:xfrm>
            <a:off x="6781800" y="2800350"/>
            <a:ext cx="20574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Web Server</a:t>
            </a:r>
            <a:endParaRPr/>
          </a:p>
        </p:txBody>
      </p:sp>
      <p:sp>
        <p:nvSpPr>
          <p:cNvPr id="554" name="Google Shape;554;p56"/>
          <p:cNvSpPr txBox="1"/>
          <p:nvPr/>
        </p:nvSpPr>
        <p:spPr>
          <a:xfrm>
            <a:off x="304800" y="3143250"/>
            <a:ext cx="20574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255.254.253.252</a:t>
            </a:r>
            <a:endParaRPr/>
          </a:p>
        </p:txBody>
      </p:sp>
      <p:cxnSp>
        <p:nvCxnSpPr>
          <p:cNvPr id="555" name="Google Shape;555;p56"/>
          <p:cNvCxnSpPr/>
          <p:nvPr/>
        </p:nvCxnSpPr>
        <p:spPr>
          <a:xfrm flipH="1" rot="10800000">
            <a:off x="1905000" y="2371875"/>
            <a:ext cx="622200" cy="57000"/>
          </a:xfrm>
          <a:prstGeom prst="straightConnector1">
            <a:avLst/>
          </a:prstGeom>
          <a:noFill/>
          <a:ln cap="flat" cmpd="sng" w="9525">
            <a:solidFill>
              <a:schemeClr val="dk1"/>
            </a:solidFill>
            <a:prstDash val="solid"/>
            <a:miter lim="800000"/>
            <a:headEnd len="sm" w="sm" type="none"/>
            <a:tailEnd len="sm" w="sm" type="none"/>
          </a:ln>
        </p:spPr>
      </p:cxnSp>
      <p:cxnSp>
        <p:nvCxnSpPr>
          <p:cNvPr id="556" name="Google Shape;556;p56"/>
          <p:cNvCxnSpPr/>
          <p:nvPr/>
        </p:nvCxnSpPr>
        <p:spPr>
          <a:xfrm>
            <a:off x="6705600" y="2400300"/>
            <a:ext cx="609600" cy="28500"/>
          </a:xfrm>
          <a:prstGeom prst="straightConnector1">
            <a:avLst/>
          </a:prstGeom>
          <a:noFill/>
          <a:ln cap="flat" cmpd="sng" w="9525">
            <a:solidFill>
              <a:schemeClr val="dk1"/>
            </a:solidFill>
            <a:prstDash val="solid"/>
            <a:miter lim="800000"/>
            <a:headEnd len="sm" w="sm" type="none"/>
            <a:tailEnd len="sm" w="sm" type="none"/>
          </a:ln>
        </p:spPr>
      </p:cxnSp>
      <p:sp>
        <p:nvSpPr>
          <p:cNvPr id="557" name="Google Shape;557;p56"/>
          <p:cNvSpPr txBox="1"/>
          <p:nvPr/>
        </p:nvSpPr>
        <p:spPr>
          <a:xfrm>
            <a:off x="6705600" y="3143250"/>
            <a:ext cx="2057400" cy="27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1.2.3.4</a:t>
            </a:r>
            <a:endParaRPr/>
          </a:p>
        </p:txBody>
      </p:sp>
      <p:sp>
        <p:nvSpPr>
          <p:cNvPr id="558" name="Google Shape;558;p56"/>
          <p:cNvSpPr txBox="1"/>
          <p:nvPr/>
        </p:nvSpPr>
        <p:spPr>
          <a:xfrm>
            <a:off x="876300" y="3577824"/>
            <a:ext cx="7391400" cy="124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700" u="none">
                <a:solidFill>
                  <a:schemeClr val="dk1"/>
                </a:solidFill>
                <a:latin typeface="Calibri"/>
                <a:ea typeface="Calibri"/>
                <a:cs typeface="Calibri"/>
                <a:sym typeface="Calibri"/>
              </a:rPr>
              <a:t>World Wide Web: The system of interlinked hypertext documents accessed over the Internet using the HTTP protocol.</a:t>
            </a:r>
            <a:endParaRPr sz="1300"/>
          </a:p>
        </p:txBody>
      </p:sp>
      <p:sp>
        <p:nvSpPr>
          <p:cNvPr id="559" name="Google Shape;559;p5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Hypertext Transfer Protocol (HTTP)</a:t>
            </a:r>
            <a:endParaRPr/>
          </a:p>
        </p:txBody>
      </p:sp>
      <p:sp>
        <p:nvSpPr>
          <p:cNvPr id="565" name="Google Shape;565;p57"/>
          <p:cNvSpPr txBox="1"/>
          <p:nvPr/>
        </p:nvSpPr>
        <p:spPr>
          <a:xfrm>
            <a:off x="567700" y="1508700"/>
            <a:ext cx="4041900" cy="260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3100" u="none">
                <a:solidFill>
                  <a:schemeClr val="dk1"/>
                </a:solidFill>
                <a:latin typeface="Calibri"/>
                <a:ea typeface="Calibri"/>
                <a:cs typeface="Calibri"/>
                <a:sym typeface="Calibri"/>
              </a:rPr>
              <a:t>HTTP is the set of rules that govern communication between web browsers and web servers.</a:t>
            </a:r>
            <a:endParaRPr sz="1700"/>
          </a:p>
        </p:txBody>
      </p:sp>
      <p:sp>
        <p:nvSpPr>
          <p:cNvPr id="566" name="Google Shape;566;p5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567" name="Google Shape;567;p57"/>
          <p:cNvSpPr txBox="1"/>
          <p:nvPr/>
        </p:nvSpPr>
        <p:spPr>
          <a:xfrm>
            <a:off x="129450" y="4468388"/>
            <a:ext cx="88851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From </a:t>
            </a:r>
            <a:r>
              <a:rPr lang="en-US" u="sng">
                <a:solidFill>
                  <a:schemeClr val="hlink"/>
                </a:solidFill>
                <a:latin typeface="Calibri"/>
                <a:ea typeface="Calibri"/>
                <a:cs typeface="Calibri"/>
                <a:sym typeface="Calibri"/>
                <a:hlinkClick r:id="rId3"/>
              </a:rPr>
              <a:t>CS 455/555 Course Notes</a:t>
            </a:r>
            <a:r>
              <a:rPr lang="en-US">
                <a:latin typeface="Calibri"/>
                <a:ea typeface="Calibri"/>
                <a:cs typeface="Calibri"/>
                <a:sym typeface="Calibri"/>
              </a:rPr>
              <a:t> </a:t>
            </a:r>
            <a:endParaRPr>
              <a:latin typeface="Calibri"/>
              <a:ea typeface="Calibri"/>
              <a:cs typeface="Calibri"/>
              <a:sym typeface="Calibri"/>
            </a:endParaRPr>
          </a:p>
        </p:txBody>
      </p:sp>
      <p:pic>
        <p:nvPicPr>
          <p:cNvPr descr="The flow of an HTTP request. The client computer makes an HTTP request to a server hosting webpages, and the server sends back an HTTP response." id="568" name="Google Shape;568;p57" title="HTTP Request"/>
          <p:cNvPicPr preferRelativeResize="0"/>
          <p:nvPr/>
        </p:nvPicPr>
        <p:blipFill rotWithShape="1">
          <a:blip r:embed="rId4">
            <a:alphaModFix/>
          </a:blip>
          <a:srcRect b="0" l="3100" r="0" t="0"/>
          <a:stretch/>
        </p:blipFill>
        <p:spPr>
          <a:xfrm>
            <a:off x="4999174" y="1063375"/>
            <a:ext cx="3317575" cy="3807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575" name="Google Shape;575;p58"/>
          <p:cNvPicPr preferRelativeResize="0"/>
          <p:nvPr/>
        </p:nvPicPr>
        <p:blipFill>
          <a:blip r:embed="rId3">
            <a:alphaModFix/>
          </a:blip>
          <a:stretch>
            <a:fillRect/>
          </a:stretch>
        </p:blipFill>
        <p:spPr>
          <a:xfrm>
            <a:off x="251025" y="1286785"/>
            <a:ext cx="6481463" cy="2958034"/>
          </a:xfrm>
          <a:prstGeom prst="rect">
            <a:avLst/>
          </a:prstGeom>
          <a:noFill/>
          <a:ln>
            <a:noFill/>
          </a:ln>
        </p:spPr>
      </p:pic>
      <p:sp>
        <p:nvSpPr>
          <p:cNvPr id="576" name="Google Shape;576;p5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HTTP Request Format</a:t>
            </a:r>
            <a:endParaRPr/>
          </a:p>
        </p:txBody>
      </p:sp>
      <p:sp>
        <p:nvSpPr>
          <p:cNvPr id="577" name="Google Shape;577;p58"/>
          <p:cNvSpPr txBox="1"/>
          <p:nvPr/>
        </p:nvSpPr>
        <p:spPr>
          <a:xfrm>
            <a:off x="129450" y="4468388"/>
            <a:ext cx="88851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From </a:t>
            </a:r>
            <a:r>
              <a:rPr lang="en-US" u="sng">
                <a:solidFill>
                  <a:schemeClr val="hlink"/>
                </a:solidFill>
                <a:latin typeface="Calibri"/>
                <a:ea typeface="Calibri"/>
                <a:cs typeface="Calibri"/>
                <a:sym typeface="Calibri"/>
                <a:hlinkClick r:id="rId4"/>
              </a:rPr>
              <a:t>CS 455/555 Course Notes</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4" name="Google Shape;584;p5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HTTP Response Format</a:t>
            </a:r>
            <a:endParaRPr/>
          </a:p>
        </p:txBody>
      </p:sp>
      <p:sp>
        <p:nvSpPr>
          <p:cNvPr id="585" name="Google Shape;585;p59"/>
          <p:cNvSpPr txBox="1"/>
          <p:nvPr/>
        </p:nvSpPr>
        <p:spPr>
          <a:xfrm>
            <a:off x="129450" y="4468388"/>
            <a:ext cx="88851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From </a:t>
            </a:r>
            <a:r>
              <a:rPr lang="en-US" u="sng">
                <a:solidFill>
                  <a:schemeClr val="hlink"/>
                </a:solidFill>
                <a:latin typeface="Calibri"/>
                <a:ea typeface="Calibri"/>
                <a:cs typeface="Calibri"/>
                <a:sym typeface="Calibri"/>
                <a:hlinkClick r:id="rId3"/>
              </a:rPr>
              <a:t>CS 455/555 Course Notes</a:t>
            </a:r>
            <a:r>
              <a:rPr lang="en-US">
                <a:latin typeface="Calibri"/>
                <a:ea typeface="Calibri"/>
                <a:cs typeface="Calibri"/>
                <a:sym typeface="Calibri"/>
              </a:rPr>
              <a:t> </a:t>
            </a:r>
            <a:endParaRPr>
              <a:latin typeface="Calibri"/>
              <a:ea typeface="Calibri"/>
              <a:cs typeface="Calibri"/>
              <a:sym typeface="Calibri"/>
            </a:endParaRPr>
          </a:p>
        </p:txBody>
      </p:sp>
      <p:pic>
        <p:nvPicPr>
          <p:cNvPr id="586" name="Google Shape;586;p59"/>
          <p:cNvPicPr preferRelativeResize="0"/>
          <p:nvPr/>
        </p:nvPicPr>
        <p:blipFill>
          <a:blip r:embed="rId4">
            <a:alphaModFix/>
          </a:blip>
          <a:stretch>
            <a:fillRect/>
          </a:stretch>
        </p:blipFill>
        <p:spPr>
          <a:xfrm>
            <a:off x="417263" y="1296356"/>
            <a:ext cx="6232107" cy="285148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0"/>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US"/>
              <a:t>Example HTTP Request, Response</a:t>
            </a:r>
            <a:endParaRPr/>
          </a:p>
        </p:txBody>
      </p:sp>
      <p:sp>
        <p:nvSpPr>
          <p:cNvPr id="592" name="Google Shape;592;p60"/>
          <p:cNvSpPr txBox="1"/>
          <p:nvPr/>
        </p:nvSpPr>
        <p:spPr>
          <a:xfrm>
            <a:off x="457200" y="1495613"/>
            <a:ext cx="8093700" cy="327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rPr b="1" i="0" lang="en-US" u="sng">
                <a:solidFill>
                  <a:schemeClr val="dk1"/>
                </a:solidFill>
                <a:latin typeface="Calibri"/>
                <a:ea typeface="Calibri"/>
                <a:cs typeface="Calibri"/>
                <a:sym typeface="Calibri"/>
              </a:rPr>
              <a:t>Client Request</a:t>
            </a:r>
            <a:endParaRPr sz="1200"/>
          </a:p>
          <a:p>
            <a:pPr indent="0" lvl="0" marL="0" marR="0" rtl="0" algn="l">
              <a:lnSpc>
                <a:spcPct val="100000"/>
              </a:lnSpc>
              <a:spcBef>
                <a:spcPts val="0"/>
              </a:spcBef>
              <a:spcAft>
                <a:spcPts val="0"/>
              </a:spcAft>
              <a:buClr>
                <a:schemeClr val="dk1"/>
              </a:buClr>
              <a:buSzPts val="1600"/>
              <a:buFont typeface="Courier New"/>
              <a:buNone/>
            </a:pPr>
            <a:r>
              <a:rPr b="0" i="0" lang="en-US" u="none">
                <a:solidFill>
                  <a:schemeClr val="dk1"/>
                </a:solidFill>
                <a:latin typeface="Courier New"/>
                <a:ea typeface="Courier New"/>
                <a:cs typeface="Courier New"/>
                <a:sym typeface="Courier New"/>
              </a:rPr>
              <a:t>GET /comp/ HTTP/1.1</a:t>
            </a:r>
            <a:endParaRPr sz="1200"/>
          </a:p>
          <a:p>
            <a:pPr indent="0" lvl="0" marL="0" marR="0" rtl="0" algn="l">
              <a:lnSpc>
                <a:spcPct val="100000"/>
              </a:lnSpc>
              <a:spcBef>
                <a:spcPts val="0"/>
              </a:spcBef>
              <a:spcAft>
                <a:spcPts val="0"/>
              </a:spcAft>
              <a:buClr>
                <a:schemeClr val="dk1"/>
              </a:buClr>
              <a:buSzPts val="1600"/>
              <a:buFont typeface="Courier New"/>
              <a:buNone/>
            </a:pPr>
            <a:r>
              <a:rPr b="0" i="0" lang="en-US" u="none">
                <a:solidFill>
                  <a:schemeClr val="dk1"/>
                </a:solidFill>
                <a:latin typeface="Courier New"/>
                <a:ea typeface="Courier New"/>
                <a:cs typeface="Courier New"/>
                <a:sym typeface="Courier New"/>
              </a:rPr>
              <a:t>Host: www.harding.edu</a:t>
            </a:r>
            <a:endParaRPr sz="1200"/>
          </a:p>
          <a:p>
            <a:pPr indent="0" lvl="0" marL="0" marR="0" rtl="0" algn="l">
              <a:lnSpc>
                <a:spcPct val="100000"/>
              </a:lnSpc>
              <a:spcBef>
                <a:spcPts val="0"/>
              </a:spcBef>
              <a:spcAft>
                <a:spcPts val="0"/>
              </a:spcAft>
              <a:buClr>
                <a:schemeClr val="dk1"/>
              </a:buClr>
              <a:buSzPts val="1600"/>
              <a:buFont typeface="Arial"/>
              <a:buNone/>
            </a:pPr>
            <a:r>
              <a:t/>
            </a:r>
            <a:endParaRPr b="0" i="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600"/>
              <a:buFont typeface="Calibri"/>
              <a:buNone/>
            </a:pPr>
            <a:r>
              <a:rPr b="1" i="0" lang="en-US" u="sng">
                <a:solidFill>
                  <a:schemeClr val="dk1"/>
                </a:solidFill>
                <a:latin typeface="Calibri"/>
                <a:ea typeface="Calibri"/>
                <a:cs typeface="Calibri"/>
                <a:sym typeface="Calibri"/>
              </a:rPr>
              <a:t>Server Response</a:t>
            </a:r>
            <a:endParaRPr sz="1200"/>
          </a:p>
          <a:p>
            <a:pPr indent="0" lvl="0" marL="0" marR="0" rtl="0" algn="l">
              <a:lnSpc>
                <a:spcPct val="100000"/>
              </a:lnSpc>
              <a:spcBef>
                <a:spcPts val="0"/>
              </a:spcBef>
              <a:spcAft>
                <a:spcPts val="0"/>
              </a:spcAft>
              <a:buClr>
                <a:schemeClr val="dk1"/>
              </a:buClr>
              <a:buSzPts val="1600"/>
              <a:buFont typeface="Courier New"/>
              <a:buNone/>
            </a:pPr>
            <a:r>
              <a:rPr b="0" i="0" lang="en-US" u="none">
                <a:solidFill>
                  <a:schemeClr val="dk1"/>
                </a:solidFill>
                <a:latin typeface="Courier New"/>
                <a:ea typeface="Courier New"/>
                <a:cs typeface="Courier New"/>
                <a:sym typeface="Courier New"/>
              </a:rPr>
              <a:t>HTTP/1.1 200 OK</a:t>
            </a:r>
            <a:endParaRPr sz="1200"/>
          </a:p>
          <a:p>
            <a:pPr indent="0" lvl="0" marL="0" marR="0" rtl="0" algn="l">
              <a:lnSpc>
                <a:spcPct val="100000"/>
              </a:lnSpc>
              <a:spcBef>
                <a:spcPts val="0"/>
              </a:spcBef>
              <a:spcAft>
                <a:spcPts val="0"/>
              </a:spcAft>
              <a:buClr>
                <a:schemeClr val="dk1"/>
              </a:buClr>
              <a:buSzPts val="1600"/>
              <a:buFont typeface="Courier New"/>
              <a:buNone/>
            </a:pPr>
            <a:r>
              <a:rPr b="0" i="0" lang="en-US" u="none">
                <a:solidFill>
                  <a:schemeClr val="dk1"/>
                </a:solidFill>
                <a:latin typeface="Courier New"/>
                <a:ea typeface="Courier New"/>
                <a:cs typeface="Courier New"/>
                <a:sym typeface="Courier New"/>
              </a:rPr>
              <a:t>Content-Length: 6018</a:t>
            </a:r>
            <a:br>
              <a:rPr b="0" i="0" lang="en-US" u="none">
                <a:solidFill>
                  <a:schemeClr val="dk1"/>
                </a:solidFill>
                <a:latin typeface="Courier New"/>
                <a:ea typeface="Courier New"/>
                <a:cs typeface="Courier New"/>
                <a:sym typeface="Courier New"/>
              </a:rPr>
            </a:br>
            <a:r>
              <a:rPr b="0" i="0" lang="en-US" u="none">
                <a:solidFill>
                  <a:schemeClr val="dk1"/>
                </a:solidFill>
                <a:latin typeface="Courier New"/>
                <a:ea typeface="Courier New"/>
                <a:cs typeface="Courier New"/>
                <a:sym typeface="Courier New"/>
              </a:rPr>
              <a:t>Content-Type: text/html</a:t>
            </a:r>
            <a:br>
              <a:rPr b="0" i="0" lang="en-US" u="none">
                <a:solidFill>
                  <a:schemeClr val="dk1"/>
                </a:solidFill>
                <a:latin typeface="Courier New"/>
                <a:ea typeface="Courier New"/>
                <a:cs typeface="Courier New"/>
                <a:sym typeface="Courier New"/>
              </a:rPr>
            </a:br>
            <a:r>
              <a:rPr b="0" i="0" lang="en-US" u="none">
                <a:solidFill>
                  <a:schemeClr val="dk1"/>
                </a:solidFill>
                <a:latin typeface="Courier New"/>
                <a:ea typeface="Courier New"/>
                <a:cs typeface="Courier New"/>
                <a:sym typeface="Courier New"/>
              </a:rPr>
              <a:t>Content-Location: http://www.harding.edu/comp/</a:t>
            </a:r>
            <a:br>
              <a:rPr b="0" i="0" lang="en-US" u="none">
                <a:solidFill>
                  <a:schemeClr val="dk1"/>
                </a:solidFill>
                <a:latin typeface="Courier New"/>
                <a:ea typeface="Courier New"/>
                <a:cs typeface="Courier New"/>
                <a:sym typeface="Courier New"/>
              </a:rPr>
            </a:br>
            <a:r>
              <a:rPr b="0" i="0" lang="en-US" u="none">
                <a:solidFill>
                  <a:schemeClr val="dk1"/>
                </a:solidFill>
                <a:latin typeface="Courier New"/>
                <a:ea typeface="Courier New"/>
                <a:cs typeface="Courier New"/>
                <a:sym typeface="Courier New"/>
              </a:rPr>
              <a:t>Last-Modified: Mon, 05 Jul 2010 18:49:40 GMT</a:t>
            </a:r>
            <a:endParaRPr sz="1200"/>
          </a:p>
          <a:p>
            <a:pPr indent="0" lvl="0" marL="0" marR="0" rtl="0" algn="l">
              <a:lnSpc>
                <a:spcPct val="100000"/>
              </a:lnSpc>
              <a:spcBef>
                <a:spcPts val="0"/>
              </a:spcBef>
              <a:spcAft>
                <a:spcPts val="0"/>
              </a:spcAft>
              <a:buClr>
                <a:schemeClr val="dk1"/>
              </a:buClr>
              <a:buSzPts val="1600"/>
              <a:buFont typeface="Courier New"/>
              <a:buNone/>
            </a:pPr>
            <a:r>
              <a:rPr b="0" i="0" lang="en-US" u="none">
                <a:solidFill>
                  <a:schemeClr val="dk1"/>
                </a:solidFill>
                <a:latin typeface="Courier New"/>
                <a:ea typeface="Courier New"/>
                <a:cs typeface="Courier New"/>
                <a:sym typeface="Courier New"/>
              </a:rPr>
              <a:t>Server: Microsoft-IIS/6.0 </a:t>
            </a:r>
            <a:endParaRPr sz="1200"/>
          </a:p>
          <a:p>
            <a:pPr indent="0" lvl="0" marL="0" marR="0" rtl="0" algn="l">
              <a:lnSpc>
                <a:spcPct val="100000"/>
              </a:lnSpc>
              <a:spcBef>
                <a:spcPts val="0"/>
              </a:spcBef>
              <a:spcAft>
                <a:spcPts val="0"/>
              </a:spcAft>
              <a:buClr>
                <a:schemeClr val="dk1"/>
              </a:buClr>
              <a:buSzPts val="1600"/>
              <a:buFont typeface="Arial"/>
              <a:buNone/>
            </a:pPr>
            <a:r>
              <a:t/>
            </a:r>
            <a:endParaRPr b="0" i="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600"/>
              <a:buFont typeface="Courier New"/>
              <a:buNone/>
            </a:pPr>
            <a:r>
              <a:rPr b="0" i="0" lang="en-US" u="none">
                <a:solidFill>
                  <a:schemeClr val="dk1"/>
                </a:solidFill>
                <a:latin typeface="Courier New"/>
                <a:ea typeface="Courier New"/>
                <a:cs typeface="Courier New"/>
                <a:sym typeface="Courier New"/>
              </a:rPr>
              <a:t>&lt;!DOCTYPE html PUBLIC "-//W3C//DTD HTML 4.01//EN" "http://www.w3.org/TR/html4/strict.dtd"&gt; &lt;html&gt; &lt;head&gt; &lt;title&gt;Harding University - Computer Science&lt;/title&gt;</a:t>
            </a:r>
            <a:endParaRPr sz="1200"/>
          </a:p>
          <a:p>
            <a:pPr indent="0" lvl="0" marL="0" marR="0" rtl="0" algn="l">
              <a:lnSpc>
                <a:spcPct val="100000"/>
              </a:lnSpc>
              <a:spcBef>
                <a:spcPts val="0"/>
              </a:spcBef>
              <a:spcAft>
                <a:spcPts val="0"/>
              </a:spcAft>
              <a:buClr>
                <a:schemeClr val="dk1"/>
              </a:buClr>
              <a:buSzPts val="1600"/>
              <a:buFont typeface="Arial"/>
              <a:buNone/>
            </a:pPr>
            <a:r>
              <a:t/>
            </a:r>
            <a:endParaRPr b="0" i="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600"/>
              <a:buFont typeface="Arial"/>
              <a:buNone/>
            </a:pPr>
            <a:r>
              <a:t/>
            </a:r>
            <a:endParaRPr b="0" i="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0" i="0" u="none">
              <a:solidFill>
                <a:schemeClr val="dk1"/>
              </a:solidFill>
              <a:latin typeface="Courier New"/>
              <a:ea typeface="Courier New"/>
              <a:cs typeface="Courier New"/>
              <a:sym typeface="Courier New"/>
            </a:endParaRPr>
          </a:p>
        </p:txBody>
      </p:sp>
      <p:sp>
        <p:nvSpPr>
          <p:cNvPr id="593" name="Google Shape;593;p60"/>
          <p:cNvSpPr txBox="1"/>
          <p:nvPr/>
        </p:nvSpPr>
        <p:spPr>
          <a:xfrm>
            <a:off x="521250" y="1101891"/>
            <a:ext cx="5812200" cy="35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Requesting </a:t>
            </a:r>
            <a:r>
              <a:rPr i="0" lang="en-US" sz="2000" u="sng">
                <a:solidFill>
                  <a:schemeClr val="hlink"/>
                </a:solidFill>
                <a:latin typeface="Calibri"/>
                <a:ea typeface="Calibri"/>
                <a:cs typeface="Calibri"/>
                <a:sym typeface="Calibri"/>
                <a:hlinkClick r:id="rId3"/>
              </a:rPr>
              <a:t>http://www.harding.edu/comp/</a:t>
            </a:r>
            <a:r>
              <a:rPr i="0" lang="en-US" sz="2000" u="none">
                <a:solidFill>
                  <a:schemeClr val="dk1"/>
                </a:solidFill>
                <a:latin typeface="Calibri"/>
                <a:ea typeface="Calibri"/>
                <a:cs typeface="Calibri"/>
                <a:sym typeface="Calibri"/>
              </a:rPr>
              <a:t> </a:t>
            </a:r>
            <a:endParaRPr>
              <a:latin typeface="Calibri"/>
              <a:ea typeface="Calibri"/>
              <a:cs typeface="Calibri"/>
              <a:sym typeface="Calibri"/>
            </a:endParaRPr>
          </a:p>
        </p:txBody>
      </p:sp>
      <p:sp>
        <p:nvSpPr>
          <p:cNvPr id="594" name="Google Shape;594;p6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1"/>
          <p:cNvSpPr txBox="1"/>
          <p:nvPr>
            <p:ph idx="4294967295" type="title"/>
          </p:nvPr>
        </p:nvSpPr>
        <p:spPr>
          <a:xfrm>
            <a:off x="1140425" y="4648525"/>
            <a:ext cx="7959600" cy="2445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4400"/>
              <a:buFont typeface="Calibri"/>
              <a:buNone/>
            </a:pPr>
            <a:r>
              <a:rPr lang="en-US" sz="1600"/>
              <a:t>Learn more about HTTP: </a:t>
            </a:r>
            <a:r>
              <a:rPr lang="en-US" sz="1600" u="sng">
                <a:solidFill>
                  <a:schemeClr val="hlink"/>
                </a:solidFill>
                <a:hlinkClick r:id="rId3"/>
              </a:rPr>
              <a:t>HTTP</a:t>
            </a:r>
            <a:r>
              <a:rPr lang="en-US" sz="1600"/>
              <a:t> (Mozilla Developer Docs)</a:t>
            </a:r>
            <a:endParaRPr sz="1600"/>
          </a:p>
        </p:txBody>
      </p:sp>
      <p:pic>
        <p:nvPicPr>
          <p:cNvPr id="600" name="Google Shape;600;p61"/>
          <p:cNvPicPr preferRelativeResize="0"/>
          <p:nvPr/>
        </p:nvPicPr>
        <p:blipFill>
          <a:blip r:embed="rId4">
            <a:alphaModFix/>
          </a:blip>
          <a:stretch>
            <a:fillRect/>
          </a:stretch>
        </p:blipFill>
        <p:spPr>
          <a:xfrm>
            <a:off x="1343250" y="1063375"/>
            <a:ext cx="6094759" cy="3585150"/>
          </a:xfrm>
          <a:prstGeom prst="rect">
            <a:avLst/>
          </a:prstGeom>
          <a:noFill/>
          <a:ln>
            <a:noFill/>
          </a:ln>
        </p:spPr>
      </p:pic>
      <p:sp>
        <p:nvSpPr>
          <p:cNvPr id="601" name="Google Shape;601;p61"/>
          <p:cNvSpPr txBox="1"/>
          <p:nvPr>
            <p:ph idx="12" type="sldNum"/>
          </p:nvPr>
        </p:nvSpPr>
        <p:spPr>
          <a:xfrm>
            <a:off x="6966425" y="4892917"/>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02" name="Google Shape;602;p61"/>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US"/>
              <a:t>Building Up a Webpage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43" name="Google Shape;143;p1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Web Science is Not...</a:t>
            </a:r>
            <a:endParaRPr/>
          </a:p>
        </p:txBody>
      </p:sp>
      <p:sp>
        <p:nvSpPr>
          <p:cNvPr id="144" name="Google Shape;144;p17"/>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431800" lvl="0" marL="457200" rtl="0" algn="l">
              <a:spcBef>
                <a:spcPts val="640"/>
              </a:spcBef>
              <a:spcAft>
                <a:spcPts val="0"/>
              </a:spcAft>
              <a:buSzPts val="3200"/>
              <a:buChar char="•"/>
            </a:pPr>
            <a:r>
              <a:rPr lang="en-US"/>
              <a:t>Web page design (HTML, CSS)</a:t>
            </a:r>
            <a:endParaRPr/>
          </a:p>
          <a:p>
            <a:pPr indent="-431800" lvl="0" marL="457200" rtl="0" algn="l">
              <a:spcBef>
                <a:spcPts val="1000"/>
              </a:spcBef>
              <a:spcAft>
                <a:spcPts val="0"/>
              </a:spcAft>
              <a:buSzPts val="3200"/>
              <a:buChar char="•"/>
            </a:pPr>
            <a:r>
              <a:rPr lang="en-US"/>
              <a:t>JavaScript programming</a:t>
            </a:r>
            <a:endParaRPr/>
          </a:p>
          <a:p>
            <a:pPr indent="-431800" lvl="0" marL="457200" rtl="0" algn="l">
              <a:spcBef>
                <a:spcPts val="1000"/>
              </a:spcBef>
              <a:spcAft>
                <a:spcPts val="0"/>
              </a:spcAft>
              <a:buSzPts val="3200"/>
              <a:buChar char="•"/>
            </a:pPr>
            <a:r>
              <a:rPr lang="en-US"/>
              <a:t>How to use the Internet</a:t>
            </a:r>
            <a:endParaRPr/>
          </a:p>
          <a:p>
            <a:pPr indent="-431800" lvl="0" marL="457200" rtl="0" algn="l">
              <a:spcBef>
                <a:spcPts val="1000"/>
              </a:spcBef>
              <a:spcAft>
                <a:spcPts val="1000"/>
              </a:spcAft>
              <a:buSzPts val="3200"/>
              <a:buChar char="•"/>
            </a:pPr>
            <a:r>
              <a:rPr lang="en-US"/>
              <a:t>Computer networking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2"/>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Domain Name System (DNS)</a:t>
            </a:r>
            <a:endParaRPr/>
          </a:p>
        </p:txBody>
      </p:sp>
      <p:sp>
        <p:nvSpPr>
          <p:cNvPr id="608" name="Google Shape;608;p62"/>
          <p:cNvSpPr txBox="1"/>
          <p:nvPr/>
        </p:nvSpPr>
        <p:spPr>
          <a:xfrm>
            <a:off x="762000" y="1085850"/>
            <a:ext cx="7620000" cy="70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i="0" lang="en-US" sz="2800">
                <a:latin typeface="Calibri"/>
                <a:ea typeface="Calibri"/>
                <a:cs typeface="Calibri"/>
                <a:sym typeface="Calibri"/>
              </a:rPr>
              <a:t>DNS</a:t>
            </a:r>
            <a:r>
              <a:rPr i="0" lang="en-US" sz="2800" u="none">
                <a:solidFill>
                  <a:schemeClr val="dk1"/>
                </a:solidFill>
                <a:latin typeface="Calibri"/>
                <a:ea typeface="Calibri"/>
                <a:cs typeface="Calibri"/>
                <a:sym typeface="Calibri"/>
              </a:rPr>
              <a:t> is a hierarchical look-up service that converts a given hostname into its equivalent IP address</a:t>
            </a:r>
            <a:endParaRPr>
              <a:latin typeface="Calibri"/>
              <a:ea typeface="Calibri"/>
              <a:cs typeface="Calibri"/>
              <a:sym typeface="Calibri"/>
            </a:endParaRPr>
          </a:p>
        </p:txBody>
      </p:sp>
      <p:sp>
        <p:nvSpPr>
          <p:cNvPr id="609" name="Google Shape;609;p62"/>
          <p:cNvSpPr txBox="1"/>
          <p:nvPr/>
        </p:nvSpPr>
        <p:spPr>
          <a:xfrm>
            <a:off x="3148975" y="2547075"/>
            <a:ext cx="2895600" cy="89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sng">
                <a:solidFill>
                  <a:schemeClr val="hlink"/>
                </a:solidFill>
                <a:latin typeface="Arial"/>
                <a:ea typeface="Arial"/>
                <a:cs typeface="Arial"/>
                <a:sym typeface="Arial"/>
                <a:hlinkClick r:id="rId3"/>
              </a:rPr>
              <a:t>www.google.com</a:t>
            </a:r>
            <a:r>
              <a:rPr b="0" i="0" lang="en-US" sz="1800" u="none">
                <a:solidFill>
                  <a:schemeClr val="dk1"/>
                </a:solidFill>
                <a:latin typeface="Calibri"/>
                <a:ea typeface="Calibri"/>
                <a:cs typeface="Calibri"/>
                <a:sym typeface="Calibri"/>
              </a:rPr>
              <a:t> → 1.4.5.8</a:t>
            </a:r>
            <a:endParaRPr/>
          </a:p>
          <a:p>
            <a:pPr indent="0" lvl="0" marL="0" marR="0" rtl="0" algn="l">
              <a:lnSpc>
                <a:spcPct val="100000"/>
              </a:lnSpc>
              <a:spcBef>
                <a:spcPts val="0"/>
              </a:spcBef>
              <a:spcAft>
                <a:spcPts val="0"/>
              </a:spcAft>
              <a:buClr>
                <a:schemeClr val="dk1"/>
              </a:buClr>
              <a:buSzPts val="1800"/>
              <a:buFont typeface="Arial"/>
              <a:buNone/>
            </a:pPr>
            <a:r>
              <a:rPr b="0" i="0" lang="en-US" sz="1800" u="sng">
                <a:solidFill>
                  <a:schemeClr val="hlink"/>
                </a:solidFill>
                <a:latin typeface="Arial"/>
                <a:ea typeface="Arial"/>
                <a:cs typeface="Arial"/>
                <a:sym typeface="Arial"/>
                <a:hlinkClick r:id="rId4"/>
              </a:rPr>
              <a:t>www.cnn.com</a:t>
            </a:r>
            <a:r>
              <a:rPr b="0" i="0" lang="en-US" sz="1800" u="none">
                <a:solidFill>
                  <a:schemeClr val="dk1"/>
                </a:solidFill>
                <a:latin typeface="Calibri"/>
                <a:ea typeface="Calibri"/>
                <a:cs typeface="Calibri"/>
                <a:sym typeface="Calibri"/>
              </a:rPr>
              <a:t> → 4.6.2.8</a:t>
            </a:r>
            <a:endParaRPr/>
          </a:p>
          <a:p>
            <a:pPr indent="0" lvl="0" marL="0" marR="0" rtl="0" algn="l">
              <a:lnSpc>
                <a:spcPct val="100000"/>
              </a:lnSpc>
              <a:spcBef>
                <a:spcPts val="0"/>
              </a:spcBef>
              <a:spcAft>
                <a:spcPts val="0"/>
              </a:spcAft>
              <a:buClr>
                <a:schemeClr val="dk1"/>
              </a:buClr>
              <a:buSzPts val="1800"/>
              <a:buFont typeface="Arial"/>
              <a:buNone/>
            </a:pPr>
            <a:r>
              <a:rPr b="0" i="0" lang="en-US" sz="1800" u="sng">
                <a:solidFill>
                  <a:schemeClr val="hlink"/>
                </a:solidFill>
                <a:latin typeface="Arial"/>
                <a:ea typeface="Arial"/>
                <a:cs typeface="Arial"/>
                <a:sym typeface="Arial"/>
                <a:hlinkClick r:id="rId5"/>
              </a:rPr>
              <a:t>www.hulu.com</a:t>
            </a:r>
            <a:r>
              <a:rPr b="0" i="0" lang="en-US" sz="1800" u="none">
                <a:solidFill>
                  <a:schemeClr val="dk1"/>
                </a:solidFill>
                <a:latin typeface="Calibri"/>
                <a:ea typeface="Calibri"/>
                <a:cs typeface="Calibri"/>
                <a:sym typeface="Calibri"/>
              </a:rPr>
              <a:t> → 6.7.8.9</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Etc ...</a:t>
            </a:r>
            <a:endParaRPr/>
          </a:p>
        </p:txBody>
      </p:sp>
      <p:sp>
        <p:nvSpPr>
          <p:cNvPr id="610" name="Google Shape;610;p62"/>
          <p:cNvSpPr txBox="1"/>
          <p:nvPr/>
        </p:nvSpPr>
        <p:spPr>
          <a:xfrm>
            <a:off x="3072775" y="2051775"/>
            <a:ext cx="3048000" cy="1662600"/>
          </a:xfrm>
          <a:prstGeom prst="rect">
            <a:avLst/>
          </a:prstGeom>
          <a:no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i="0" sz="1400" u="none">
              <a:solidFill>
                <a:schemeClr val="dk1"/>
              </a:solidFill>
              <a:latin typeface="Calibri"/>
              <a:ea typeface="Calibri"/>
              <a:cs typeface="Calibri"/>
              <a:sym typeface="Calibri"/>
            </a:endParaRPr>
          </a:p>
        </p:txBody>
      </p:sp>
      <p:sp>
        <p:nvSpPr>
          <p:cNvPr id="611" name="Google Shape;611;p62"/>
          <p:cNvSpPr txBox="1"/>
          <p:nvPr/>
        </p:nvSpPr>
        <p:spPr>
          <a:xfrm>
            <a:off x="3225175" y="2032725"/>
            <a:ext cx="2667000" cy="38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DNS Server</a:t>
            </a:r>
            <a:endParaRPr/>
          </a:p>
        </p:txBody>
      </p:sp>
      <p:cxnSp>
        <p:nvCxnSpPr>
          <p:cNvPr id="612" name="Google Shape;612;p62"/>
          <p:cNvCxnSpPr/>
          <p:nvPr/>
        </p:nvCxnSpPr>
        <p:spPr>
          <a:xfrm>
            <a:off x="2345900" y="2523900"/>
            <a:ext cx="533400" cy="1200"/>
          </a:xfrm>
          <a:prstGeom prst="straightConnector1">
            <a:avLst/>
          </a:prstGeom>
          <a:noFill/>
          <a:ln cap="flat" cmpd="sng" w="28575">
            <a:solidFill>
              <a:schemeClr val="dk1"/>
            </a:solidFill>
            <a:prstDash val="solid"/>
            <a:miter lim="800000"/>
            <a:headEnd len="sm" w="sm" type="none"/>
            <a:tailEnd len="sm" w="sm" type="triangle"/>
          </a:ln>
        </p:spPr>
      </p:cxnSp>
      <p:sp>
        <p:nvSpPr>
          <p:cNvPr id="613" name="Google Shape;613;p62"/>
          <p:cNvSpPr txBox="1"/>
          <p:nvPr/>
        </p:nvSpPr>
        <p:spPr>
          <a:xfrm>
            <a:off x="310525" y="2451825"/>
            <a:ext cx="2228700" cy="29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www.harding.edu</a:t>
            </a:r>
            <a:endParaRPr/>
          </a:p>
        </p:txBody>
      </p:sp>
      <p:sp>
        <p:nvSpPr>
          <p:cNvPr id="614" name="Google Shape;614;p62"/>
          <p:cNvSpPr txBox="1"/>
          <p:nvPr/>
        </p:nvSpPr>
        <p:spPr>
          <a:xfrm>
            <a:off x="6730375" y="2508975"/>
            <a:ext cx="1600200" cy="297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128.82.4.20</a:t>
            </a:r>
            <a:endParaRPr/>
          </a:p>
        </p:txBody>
      </p:sp>
      <p:sp>
        <p:nvSpPr>
          <p:cNvPr id="615" name="Google Shape;615;p62"/>
          <p:cNvSpPr txBox="1"/>
          <p:nvPr/>
        </p:nvSpPr>
        <p:spPr>
          <a:xfrm>
            <a:off x="367675" y="3739313"/>
            <a:ext cx="8644200" cy="70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 DNS servers contact parent servers for missing entries</a:t>
            </a:r>
            <a:endParaRPr/>
          </a:p>
          <a:p>
            <a:pPr indent="0" lvl="0" marL="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 Authoritative name servers are responsible for specific domains</a:t>
            </a:r>
            <a:endParaRPr>
              <a:latin typeface="Calibri"/>
              <a:ea typeface="Calibri"/>
              <a:cs typeface="Calibri"/>
              <a:sym typeface="Calibri"/>
            </a:endParaRPr>
          </a:p>
        </p:txBody>
      </p:sp>
      <p:sp>
        <p:nvSpPr>
          <p:cNvPr id="616" name="Google Shape;616;p6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17" name="Google Shape;617;p62"/>
          <p:cNvSpPr txBox="1"/>
          <p:nvPr/>
        </p:nvSpPr>
        <p:spPr>
          <a:xfrm>
            <a:off x="0" y="4593450"/>
            <a:ext cx="65784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6"/>
              </a:rPr>
              <a:t>Domain Name System</a:t>
            </a:r>
            <a:r>
              <a:rPr lang="en-US">
                <a:latin typeface="Calibri"/>
                <a:ea typeface="Calibri"/>
                <a:cs typeface="Calibri"/>
                <a:sym typeface="Calibri"/>
              </a:rPr>
              <a:t> (Wikipedia)</a:t>
            </a:r>
            <a:r>
              <a:rPr lang="en-US">
                <a:latin typeface="Calibri"/>
                <a:ea typeface="Calibri"/>
                <a:cs typeface="Calibri"/>
                <a:sym typeface="Calibri"/>
              </a:rPr>
              <a:t> </a:t>
            </a:r>
            <a:endParaRPr>
              <a:latin typeface="Calibri"/>
              <a:ea typeface="Calibri"/>
              <a:cs typeface="Calibri"/>
              <a:sym typeface="Calibri"/>
            </a:endParaRPr>
          </a:p>
        </p:txBody>
      </p:sp>
      <p:cxnSp>
        <p:nvCxnSpPr>
          <p:cNvPr id="618" name="Google Shape;618;p62"/>
          <p:cNvCxnSpPr/>
          <p:nvPr/>
        </p:nvCxnSpPr>
        <p:spPr>
          <a:xfrm>
            <a:off x="6196975" y="2657250"/>
            <a:ext cx="533400" cy="1200"/>
          </a:xfrm>
          <a:prstGeom prst="straightConnector1">
            <a:avLst/>
          </a:prstGeom>
          <a:noFill/>
          <a:ln cap="flat" cmpd="sng" w="28575">
            <a:solidFill>
              <a:schemeClr val="dk1"/>
            </a:solidFill>
            <a:prstDash val="solid"/>
            <a:miter lim="800000"/>
            <a:headEnd len="sm" w="sm" type="none"/>
            <a:tailEnd len="sm" w="sm"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25" name="Google Shape;625;p63"/>
          <p:cNvSpPr txBox="1"/>
          <p:nvPr/>
        </p:nvSpPr>
        <p:spPr>
          <a:xfrm>
            <a:off x="0" y="4519623"/>
            <a:ext cx="83325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Image from: </a:t>
            </a:r>
            <a:r>
              <a:rPr lang="en-US" u="sng">
                <a:solidFill>
                  <a:schemeClr val="hlink"/>
                </a:solidFill>
                <a:latin typeface="Calibri"/>
                <a:ea typeface="Calibri"/>
                <a:cs typeface="Calibri"/>
                <a:sym typeface="Calibri"/>
                <a:hlinkClick r:id="rId3"/>
              </a:rPr>
              <a:t>CS 455/555 Course Notes</a:t>
            </a:r>
            <a:r>
              <a:rPr lang="en-US">
                <a:latin typeface="Calibri"/>
                <a:ea typeface="Calibri"/>
                <a:cs typeface="Calibri"/>
                <a:sym typeface="Calibri"/>
              </a:rPr>
              <a:t> </a:t>
            </a:r>
            <a:endParaRPr>
              <a:latin typeface="Calibri"/>
              <a:ea typeface="Calibri"/>
              <a:cs typeface="Calibri"/>
              <a:sym typeface="Calibri"/>
            </a:endParaRPr>
          </a:p>
        </p:txBody>
      </p:sp>
      <p:pic>
        <p:nvPicPr>
          <p:cNvPr descr="Client creates a request that goes to the Local DNS Server. Local DNS Server requests the webpage from the Root DNS Server, which points it to the TLD DNS Server. Local DNS Server requests the webpage from the TLD DNS Server, which points it to the Authoritative DNS Server. The Local DNS Server requests the webpage from the Authoritative DNS Server, which responds with the requested webpage that the Local DNS Server responds to the client with." id="626" name="Google Shape;626;p63" title="Hierarchical DNS"/>
          <p:cNvPicPr preferRelativeResize="0"/>
          <p:nvPr/>
        </p:nvPicPr>
        <p:blipFill>
          <a:blip r:embed="rId4">
            <a:alphaModFix/>
          </a:blip>
          <a:stretch>
            <a:fillRect/>
          </a:stretch>
        </p:blipFill>
        <p:spPr>
          <a:xfrm>
            <a:off x="3116600" y="972350"/>
            <a:ext cx="2789750" cy="3843099"/>
          </a:xfrm>
          <a:prstGeom prst="rect">
            <a:avLst/>
          </a:prstGeom>
          <a:noFill/>
          <a:ln>
            <a:noFill/>
          </a:ln>
        </p:spPr>
      </p:pic>
      <p:sp>
        <p:nvSpPr>
          <p:cNvPr id="627" name="Google Shape;627;p6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Hierarchical DNS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4"/>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Example: Web Page Request</a:t>
            </a:r>
            <a:endParaRPr/>
          </a:p>
        </p:txBody>
      </p:sp>
      <p:sp>
        <p:nvSpPr>
          <p:cNvPr id="633" name="Google Shape;633;p64"/>
          <p:cNvSpPr txBox="1"/>
          <p:nvPr/>
        </p:nvSpPr>
        <p:spPr>
          <a:xfrm>
            <a:off x="914400" y="2030015"/>
            <a:ext cx="2209800" cy="2343300"/>
          </a:xfrm>
          <a:prstGeom prst="rect">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634" name="Google Shape;634;p64"/>
          <p:cNvSpPr txBox="1"/>
          <p:nvPr/>
        </p:nvSpPr>
        <p:spPr>
          <a:xfrm>
            <a:off x="1066800" y="2144315"/>
            <a:ext cx="1905000" cy="285900"/>
          </a:xfrm>
          <a:prstGeom prst="rect">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Narrow"/>
              <a:buNone/>
            </a:pPr>
            <a:r>
              <a:rPr b="0" i="0" lang="en-US" sz="1600" u="none">
                <a:solidFill>
                  <a:schemeClr val="dk1"/>
                </a:solidFill>
                <a:latin typeface="Arial Narrow"/>
                <a:ea typeface="Arial Narrow"/>
                <a:cs typeface="Arial Narrow"/>
                <a:sym typeface="Arial Narrow"/>
              </a:rPr>
              <a:t>http://foo.org/bar.html</a:t>
            </a:r>
            <a:endParaRPr/>
          </a:p>
        </p:txBody>
      </p:sp>
      <p:sp>
        <p:nvSpPr>
          <p:cNvPr id="635" name="Google Shape;635;p64"/>
          <p:cNvSpPr txBox="1"/>
          <p:nvPr/>
        </p:nvSpPr>
        <p:spPr>
          <a:xfrm>
            <a:off x="1066800" y="2544365"/>
            <a:ext cx="1905000" cy="1714500"/>
          </a:xfrm>
          <a:prstGeom prst="rect">
            <a:avLst/>
          </a:prstGeom>
          <a:gradFill>
            <a:gsLst>
              <a:gs pos="0">
                <a:srgbClr val="5E9EFF"/>
              </a:gs>
              <a:gs pos="40000">
                <a:srgbClr val="85C2FF"/>
              </a:gs>
              <a:gs pos="70000">
                <a:srgbClr val="C4D6EB"/>
              </a:gs>
              <a:gs pos="100000">
                <a:srgbClr val="FFEBFA"/>
              </a:gs>
            </a:gsLst>
            <a:lin ang="5400012" scaled="0"/>
          </a:gra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636" name="Google Shape;636;p64"/>
          <p:cNvSpPr txBox="1"/>
          <p:nvPr/>
        </p:nvSpPr>
        <p:spPr>
          <a:xfrm>
            <a:off x="5562600" y="2030015"/>
            <a:ext cx="2209800" cy="2343300"/>
          </a:xfrm>
          <a:prstGeom prst="rect">
            <a:avLst/>
          </a:prstGeom>
          <a:gradFill>
            <a:gsLst>
              <a:gs pos="0">
                <a:srgbClr val="DDEBCF"/>
              </a:gs>
              <a:gs pos="50000">
                <a:srgbClr val="9CB86E"/>
              </a:gs>
              <a:gs pos="100000">
                <a:srgbClr val="156B13"/>
              </a:gs>
            </a:gsLst>
            <a:lin ang="5400012" scaled="0"/>
          </a:gra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637" name="Google Shape;637;p64"/>
          <p:cNvSpPr txBox="1"/>
          <p:nvPr/>
        </p:nvSpPr>
        <p:spPr>
          <a:xfrm>
            <a:off x="685800" y="4487465"/>
            <a:ext cx="25908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Client  (Web Browser)</a:t>
            </a:r>
            <a:endParaRPr/>
          </a:p>
        </p:txBody>
      </p:sp>
      <p:sp>
        <p:nvSpPr>
          <p:cNvPr id="638" name="Google Shape;638;p64"/>
          <p:cNvSpPr txBox="1"/>
          <p:nvPr/>
        </p:nvSpPr>
        <p:spPr>
          <a:xfrm>
            <a:off x="5413900" y="4388000"/>
            <a:ext cx="3319200" cy="496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1" i="0" lang="en-US" sz="2000" u="none">
                <a:solidFill>
                  <a:schemeClr val="dk1"/>
                </a:solidFill>
                <a:latin typeface="Calibri"/>
                <a:ea typeface="Calibri"/>
                <a:cs typeface="Calibri"/>
                <a:sym typeface="Calibri"/>
              </a:rPr>
              <a:t>Web Server (foo.org) </a:t>
            </a:r>
            <a:r>
              <a:rPr b="1" lang="en-US" sz="2000">
                <a:solidFill>
                  <a:schemeClr val="dk1"/>
                </a:solidFill>
                <a:latin typeface="Calibri"/>
                <a:ea typeface="Calibri"/>
                <a:cs typeface="Calibri"/>
                <a:sym typeface="Calibri"/>
              </a:rPr>
              <a:t>1.2.3.4</a:t>
            </a:r>
            <a:endParaRPr b="1" sz="2000">
              <a:solidFill>
                <a:schemeClr val="dk1"/>
              </a:solidFill>
              <a:latin typeface="Calibri"/>
              <a:ea typeface="Calibri"/>
              <a:cs typeface="Calibri"/>
              <a:sym typeface="Calibri"/>
            </a:endParaRPr>
          </a:p>
        </p:txBody>
      </p:sp>
      <p:grpSp>
        <p:nvGrpSpPr>
          <p:cNvPr id="639" name="Google Shape;639;p64"/>
          <p:cNvGrpSpPr/>
          <p:nvPr/>
        </p:nvGrpSpPr>
        <p:grpSpPr>
          <a:xfrm>
            <a:off x="2975801" y="1827027"/>
            <a:ext cx="2586924" cy="323440"/>
            <a:chOff x="0" y="0"/>
            <a:chExt cx="2147483647" cy="2147483647"/>
          </a:xfrm>
        </p:grpSpPr>
        <p:cxnSp>
          <p:nvCxnSpPr>
            <p:cNvPr id="640" name="Google Shape;640;p64"/>
            <p:cNvCxnSpPr/>
            <p:nvPr/>
          </p:nvCxnSpPr>
          <p:spPr>
            <a:xfrm>
              <a:off x="0" y="2140805368"/>
              <a:ext cx="1928040470" cy="6678278"/>
            </a:xfrm>
            <a:prstGeom prst="straightConnector1">
              <a:avLst/>
            </a:prstGeom>
            <a:noFill/>
            <a:ln cap="flat" cmpd="sng" w="19050">
              <a:solidFill>
                <a:srgbClr val="4A7EBB"/>
              </a:solidFill>
              <a:prstDash val="solid"/>
              <a:miter lim="800000"/>
              <a:headEnd len="sm" w="sm" type="none"/>
              <a:tailEnd len="sm" w="sm" type="stealth"/>
            </a:ln>
          </p:spPr>
        </p:cxnSp>
        <p:sp>
          <p:nvSpPr>
            <p:cNvPr id="641" name="Google Shape;641;p64"/>
            <p:cNvSpPr txBox="1"/>
            <p:nvPr/>
          </p:nvSpPr>
          <p:spPr>
            <a:xfrm>
              <a:off x="123076111" y="0"/>
              <a:ext cx="2024407535" cy="15432416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(4) </a:t>
              </a:r>
              <a:r>
                <a:rPr b="0" i="0" lang="en-US" sz="1800" u="none">
                  <a:solidFill>
                    <a:schemeClr val="dk1"/>
                  </a:solidFill>
                  <a:latin typeface="Calibri"/>
                  <a:ea typeface="Calibri"/>
                  <a:cs typeface="Calibri"/>
                  <a:sym typeface="Calibri"/>
                </a:rPr>
                <a:t>HTTP GET /bar.html</a:t>
              </a:r>
              <a:endParaRPr/>
            </a:p>
          </p:txBody>
        </p:sp>
      </p:grpSp>
      <p:sp>
        <p:nvSpPr>
          <p:cNvPr id="642" name="Google Shape;642;p64"/>
          <p:cNvSpPr/>
          <p:nvPr/>
        </p:nvSpPr>
        <p:spPr>
          <a:xfrm>
            <a:off x="304800" y="1629965"/>
            <a:ext cx="1676400" cy="2859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(1) </a:t>
            </a:r>
            <a:r>
              <a:rPr b="0" i="0" lang="en-US" sz="1800" u="none">
                <a:solidFill>
                  <a:schemeClr val="dk1"/>
                </a:solidFill>
                <a:latin typeface="Calibri"/>
                <a:ea typeface="Calibri"/>
                <a:cs typeface="Calibri"/>
                <a:sym typeface="Calibri"/>
              </a:rPr>
              <a:t>Enter URL</a:t>
            </a:r>
            <a:endParaRPr/>
          </a:p>
        </p:txBody>
      </p:sp>
      <p:grpSp>
        <p:nvGrpSpPr>
          <p:cNvPr id="643" name="Google Shape;643;p64"/>
          <p:cNvGrpSpPr/>
          <p:nvPr/>
        </p:nvGrpSpPr>
        <p:grpSpPr>
          <a:xfrm>
            <a:off x="3182101" y="2286265"/>
            <a:ext cx="2322576" cy="316006"/>
            <a:chOff x="0" y="0"/>
            <a:chExt cx="2147483646" cy="2147483647"/>
          </a:xfrm>
        </p:grpSpPr>
        <p:cxnSp>
          <p:nvCxnSpPr>
            <p:cNvPr id="644" name="Google Shape;644;p64"/>
            <p:cNvCxnSpPr/>
            <p:nvPr/>
          </p:nvCxnSpPr>
          <p:spPr>
            <a:xfrm flipH="1">
              <a:off x="0" y="2140631132"/>
              <a:ext cx="2147483646" cy="6852514"/>
            </a:xfrm>
            <a:prstGeom prst="straightConnector1">
              <a:avLst/>
            </a:prstGeom>
            <a:noFill/>
            <a:ln cap="flat" cmpd="sng" w="19050">
              <a:solidFill>
                <a:srgbClr val="4A7EBB"/>
              </a:solidFill>
              <a:prstDash val="solid"/>
              <a:miter lim="800000"/>
              <a:headEnd len="sm" w="sm" type="none"/>
              <a:tailEnd len="sm" w="sm" type="stealth"/>
            </a:ln>
          </p:spPr>
        </p:cxnSp>
        <p:sp>
          <p:nvSpPr>
            <p:cNvPr id="645" name="Google Shape;645;p64"/>
            <p:cNvSpPr txBox="1"/>
            <p:nvPr/>
          </p:nvSpPr>
          <p:spPr>
            <a:xfrm>
              <a:off x="117389727" y="0"/>
              <a:ext cx="1946157205" cy="15816465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(6) </a:t>
              </a:r>
              <a:r>
                <a:rPr b="0" i="0" lang="en-US" sz="1800" u="none">
                  <a:solidFill>
                    <a:schemeClr val="dk1"/>
                  </a:solidFill>
                  <a:latin typeface="Calibri"/>
                  <a:ea typeface="Calibri"/>
                  <a:cs typeface="Calibri"/>
                  <a:sym typeface="Calibri"/>
                </a:rPr>
                <a:t>HTTP Response</a:t>
              </a:r>
              <a:endParaRPr/>
            </a:p>
          </p:txBody>
        </p:sp>
      </p:grpSp>
      <p:sp>
        <p:nvSpPr>
          <p:cNvPr id="646" name="Google Shape;646;p64"/>
          <p:cNvSpPr/>
          <p:nvPr/>
        </p:nvSpPr>
        <p:spPr>
          <a:xfrm>
            <a:off x="5715000" y="2544376"/>
            <a:ext cx="1905000" cy="4965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(5) </a:t>
            </a:r>
            <a:r>
              <a:rPr b="0" i="0" lang="en-US" sz="1800" u="none">
                <a:solidFill>
                  <a:schemeClr val="dk1"/>
                </a:solidFill>
                <a:latin typeface="Calibri"/>
                <a:ea typeface="Calibri"/>
                <a:cs typeface="Calibri"/>
                <a:sym typeface="Calibri"/>
              </a:rPr>
              <a:t>Locate the representation</a:t>
            </a:r>
            <a:endParaRPr/>
          </a:p>
        </p:txBody>
      </p:sp>
      <p:sp>
        <p:nvSpPr>
          <p:cNvPr id="647" name="Google Shape;647;p64"/>
          <p:cNvSpPr/>
          <p:nvPr/>
        </p:nvSpPr>
        <p:spPr>
          <a:xfrm>
            <a:off x="1143000" y="2962276"/>
            <a:ext cx="1752600" cy="496500"/>
          </a:xfrm>
          <a:prstGeom prst="roundRect">
            <a:avLst>
              <a:gd fmla="val 16667" name="adj"/>
            </a:avLst>
          </a:prstGeom>
          <a:solidFill>
            <a:schemeClr val="l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(7) </a:t>
            </a:r>
            <a:r>
              <a:rPr b="0" i="0" lang="en-US" sz="1800" u="none">
                <a:solidFill>
                  <a:schemeClr val="dk1"/>
                </a:solidFill>
                <a:latin typeface="Calibri"/>
                <a:ea typeface="Calibri"/>
                <a:cs typeface="Calibri"/>
                <a:sym typeface="Calibri"/>
              </a:rPr>
              <a:t>Parse HTML</a:t>
            </a:r>
            <a:br>
              <a:rPr b="0" i="0" lang="en-US" sz="1800" u="none">
                <a:solidFill>
                  <a:schemeClr val="dk1"/>
                </a:solidFill>
                <a:latin typeface="Calibri"/>
                <a:ea typeface="Calibri"/>
                <a:cs typeface="Calibri"/>
                <a:sym typeface="Calibri"/>
              </a:rPr>
            </a:br>
            <a:r>
              <a:rPr b="0" i="0" lang="en-US" sz="1800" u="none">
                <a:solidFill>
                  <a:schemeClr val="dk1"/>
                </a:solidFill>
                <a:latin typeface="Calibri"/>
                <a:ea typeface="Calibri"/>
                <a:cs typeface="Calibri"/>
                <a:sym typeface="Calibri"/>
              </a:rPr>
              <a:t>&amp; display</a:t>
            </a:r>
            <a:endParaRPr/>
          </a:p>
        </p:txBody>
      </p:sp>
      <p:grpSp>
        <p:nvGrpSpPr>
          <p:cNvPr id="648" name="Google Shape;648;p64"/>
          <p:cNvGrpSpPr/>
          <p:nvPr/>
        </p:nvGrpSpPr>
        <p:grpSpPr>
          <a:xfrm>
            <a:off x="2975801" y="2792626"/>
            <a:ext cx="2528876" cy="424037"/>
            <a:chOff x="0" y="0"/>
            <a:chExt cx="2147483647" cy="2147483646"/>
          </a:xfrm>
        </p:grpSpPr>
        <p:grpSp>
          <p:nvGrpSpPr>
            <p:cNvPr id="649" name="Google Shape;649;p64"/>
            <p:cNvGrpSpPr/>
            <p:nvPr/>
          </p:nvGrpSpPr>
          <p:grpSpPr>
            <a:xfrm>
              <a:off x="0" y="0"/>
              <a:ext cx="2085860236" cy="1667990206"/>
              <a:chOff x="0" y="0"/>
              <a:chExt cx="2147483647" cy="2147483647"/>
            </a:xfrm>
          </p:grpSpPr>
          <p:cxnSp>
            <p:nvCxnSpPr>
              <p:cNvPr id="650" name="Google Shape;650;p64"/>
              <p:cNvCxnSpPr/>
              <p:nvPr/>
            </p:nvCxnSpPr>
            <p:spPr>
              <a:xfrm>
                <a:off x="0" y="2140916736"/>
                <a:ext cx="2030565169" cy="6566910"/>
              </a:xfrm>
              <a:prstGeom prst="straightConnector1">
                <a:avLst/>
              </a:prstGeom>
              <a:noFill/>
              <a:ln cap="flat" cmpd="sng" w="19050">
                <a:solidFill>
                  <a:srgbClr val="4A7EBB"/>
                </a:solidFill>
                <a:prstDash val="solid"/>
                <a:miter lim="800000"/>
                <a:headEnd len="sm" w="sm" type="none"/>
                <a:tailEnd len="sm" w="sm" type="stealth"/>
              </a:ln>
            </p:spPr>
          </p:cxnSp>
          <p:sp>
            <p:nvSpPr>
              <p:cNvPr id="651" name="Google Shape;651;p64"/>
              <p:cNvSpPr txBox="1"/>
              <p:nvPr/>
            </p:nvSpPr>
            <p:spPr>
              <a:xfrm>
                <a:off x="243828653" y="0"/>
                <a:ext cx="1903654993" cy="15170713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(8) </a:t>
                </a:r>
                <a:r>
                  <a:rPr b="0" i="0" lang="en-US" sz="1800" u="none">
                    <a:solidFill>
                      <a:schemeClr val="dk1"/>
                    </a:solidFill>
                    <a:latin typeface="Calibri"/>
                    <a:ea typeface="Calibri"/>
                    <a:cs typeface="Calibri"/>
                    <a:sym typeface="Calibri"/>
                  </a:rPr>
                  <a:t>HTTP GET image1</a:t>
                </a:r>
                <a:endParaRPr/>
              </a:p>
            </p:txBody>
          </p:sp>
        </p:grpSp>
        <p:cxnSp>
          <p:nvCxnSpPr>
            <p:cNvPr id="652" name="Google Shape;652;p64"/>
            <p:cNvCxnSpPr/>
            <p:nvPr/>
          </p:nvCxnSpPr>
          <p:spPr>
            <a:xfrm flipH="1">
              <a:off x="175186837" y="2142376929"/>
              <a:ext cx="1972296809" cy="5106717"/>
            </a:xfrm>
            <a:prstGeom prst="straightConnector1">
              <a:avLst/>
            </a:prstGeom>
            <a:noFill/>
            <a:ln cap="flat" cmpd="sng" w="19050">
              <a:solidFill>
                <a:srgbClr val="4A7EBB"/>
              </a:solidFill>
              <a:prstDash val="solid"/>
              <a:miter lim="800000"/>
              <a:headEnd len="sm" w="sm" type="none"/>
              <a:tailEnd len="sm" w="sm" type="stealth"/>
            </a:ln>
          </p:spPr>
        </p:cxnSp>
      </p:grpSp>
      <p:grpSp>
        <p:nvGrpSpPr>
          <p:cNvPr id="653" name="Google Shape;653;p64"/>
          <p:cNvGrpSpPr/>
          <p:nvPr/>
        </p:nvGrpSpPr>
        <p:grpSpPr>
          <a:xfrm>
            <a:off x="2975801" y="3202514"/>
            <a:ext cx="2528876" cy="995229"/>
            <a:chOff x="0" y="0"/>
            <a:chExt cx="2147483647" cy="2147483647"/>
          </a:xfrm>
        </p:grpSpPr>
        <p:grpSp>
          <p:nvGrpSpPr>
            <p:cNvPr id="654" name="Google Shape;654;p64"/>
            <p:cNvGrpSpPr/>
            <p:nvPr/>
          </p:nvGrpSpPr>
          <p:grpSpPr>
            <a:xfrm>
              <a:off x="0" y="0"/>
              <a:ext cx="2147483647" cy="873884204"/>
              <a:chOff x="0" y="0"/>
              <a:chExt cx="2147483647" cy="2147483647"/>
            </a:xfrm>
          </p:grpSpPr>
          <p:cxnSp>
            <p:nvCxnSpPr>
              <p:cNvPr id="655" name="Google Shape;655;p64"/>
              <p:cNvCxnSpPr/>
              <p:nvPr/>
            </p:nvCxnSpPr>
            <p:spPr>
              <a:xfrm>
                <a:off x="0" y="1629201698"/>
                <a:ext cx="1972296809" cy="5343674"/>
              </a:xfrm>
              <a:prstGeom prst="straightConnector1">
                <a:avLst/>
              </a:prstGeom>
              <a:noFill/>
              <a:ln cap="flat" cmpd="sng" w="19050">
                <a:solidFill>
                  <a:srgbClr val="4A7EBB"/>
                </a:solidFill>
                <a:prstDash val="solid"/>
                <a:miter lim="800000"/>
                <a:headEnd len="sm" w="sm" type="none"/>
                <a:tailEnd len="sm" w="sm" type="stealth"/>
              </a:ln>
            </p:spPr>
          </p:cxnSp>
          <p:sp>
            <p:nvSpPr>
              <p:cNvPr id="656" name="Google Shape;656;p64"/>
              <p:cNvSpPr txBox="1"/>
              <p:nvPr/>
            </p:nvSpPr>
            <p:spPr>
              <a:xfrm>
                <a:off x="236831834" y="0"/>
                <a:ext cx="1849028402" cy="12349628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(N) </a:t>
                </a:r>
                <a:r>
                  <a:rPr b="0" i="0" lang="en-US" sz="1800" u="none">
                    <a:solidFill>
                      <a:schemeClr val="dk1"/>
                    </a:solidFill>
                    <a:latin typeface="Calibri"/>
                    <a:ea typeface="Calibri"/>
                    <a:cs typeface="Calibri"/>
                    <a:sym typeface="Calibri"/>
                  </a:rPr>
                  <a:t>HTTP GET imageX</a:t>
                </a:r>
                <a:endParaRPr/>
              </a:p>
            </p:txBody>
          </p:sp>
          <p:cxnSp>
            <p:nvCxnSpPr>
              <p:cNvPr id="657" name="Google Shape;657;p64"/>
              <p:cNvCxnSpPr/>
              <p:nvPr/>
            </p:nvCxnSpPr>
            <p:spPr>
              <a:xfrm flipH="1">
                <a:off x="175186837" y="2142136790"/>
                <a:ext cx="1972296809" cy="5346856"/>
              </a:xfrm>
              <a:prstGeom prst="straightConnector1">
                <a:avLst/>
              </a:prstGeom>
              <a:noFill/>
              <a:ln cap="flat" cmpd="sng" w="19050">
                <a:solidFill>
                  <a:srgbClr val="4A7EBB"/>
                </a:solidFill>
                <a:prstDash val="solid"/>
                <a:miter lim="800000"/>
                <a:headEnd len="sm" w="sm" type="none"/>
                <a:tailEnd len="sm" w="sm" type="stealth"/>
              </a:ln>
            </p:spPr>
          </p:cxnSp>
        </p:grpSp>
        <p:sp>
          <p:nvSpPr>
            <p:cNvPr id="658" name="Google Shape;658;p64"/>
            <p:cNvSpPr txBox="1"/>
            <p:nvPr/>
          </p:nvSpPr>
          <p:spPr>
            <a:xfrm>
              <a:off x="172123929" y="1268568710"/>
              <a:ext cx="1849028402" cy="87891493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Potentially many requests &amp; responses</a:t>
              </a:r>
              <a:endParaRPr/>
            </a:p>
          </p:txBody>
        </p:sp>
      </p:grpSp>
      <p:sp>
        <p:nvSpPr>
          <p:cNvPr id="659" name="Google Shape;659;p64"/>
          <p:cNvSpPr/>
          <p:nvPr/>
        </p:nvSpPr>
        <p:spPr>
          <a:xfrm>
            <a:off x="3657600" y="1143000"/>
            <a:ext cx="838200" cy="457200"/>
          </a:xfrm>
          <a:prstGeom prst="flowChartMagneticDisk">
            <a:avLst/>
          </a:prstGeom>
          <a:solidFill>
            <a:srgbClr val="EBF1DE"/>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DNS</a:t>
            </a:r>
            <a:endParaRPr/>
          </a:p>
        </p:txBody>
      </p:sp>
      <p:grpSp>
        <p:nvGrpSpPr>
          <p:cNvPr id="660" name="Google Shape;660;p64"/>
          <p:cNvGrpSpPr/>
          <p:nvPr/>
        </p:nvGrpSpPr>
        <p:grpSpPr>
          <a:xfrm>
            <a:off x="1981196" y="1230270"/>
            <a:ext cx="1741932" cy="572808"/>
            <a:chOff x="0" y="0"/>
            <a:chExt cx="2147483647" cy="2147483647"/>
          </a:xfrm>
        </p:grpSpPr>
        <p:cxnSp>
          <p:nvCxnSpPr>
            <p:cNvPr id="661" name="Google Shape;661;p64"/>
            <p:cNvCxnSpPr/>
            <p:nvPr/>
          </p:nvCxnSpPr>
          <p:spPr>
            <a:xfrm flipH="1" rot="10800000">
              <a:off x="1163220382" y="420875419"/>
              <a:ext cx="894784852" cy="1726608227"/>
            </a:xfrm>
            <a:prstGeom prst="straightConnector1">
              <a:avLst/>
            </a:prstGeom>
            <a:noFill/>
            <a:ln cap="flat" cmpd="sng" w="19050">
              <a:solidFill>
                <a:srgbClr val="4A7EBB"/>
              </a:solidFill>
              <a:prstDash val="solid"/>
              <a:miter lim="800000"/>
              <a:headEnd len="sm" w="sm" type="none"/>
              <a:tailEnd len="sm" w="sm" type="stealth"/>
            </a:ln>
          </p:spPr>
        </p:cxnSp>
        <p:sp>
          <p:nvSpPr>
            <p:cNvPr id="662" name="Google Shape;662;p64"/>
            <p:cNvSpPr txBox="1"/>
            <p:nvPr/>
          </p:nvSpPr>
          <p:spPr>
            <a:xfrm>
              <a:off x="0" y="0"/>
              <a:ext cx="2147483647" cy="8727755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(2) </a:t>
              </a:r>
              <a:r>
                <a:rPr b="0" i="0" lang="en-US" sz="1800" u="none">
                  <a:solidFill>
                    <a:schemeClr val="dk1"/>
                  </a:solidFill>
                  <a:latin typeface="Calibri"/>
                  <a:ea typeface="Calibri"/>
                  <a:cs typeface="Calibri"/>
                  <a:sym typeface="Calibri"/>
                </a:rPr>
                <a:t>foo.org</a:t>
              </a:r>
              <a:endParaRPr/>
            </a:p>
          </p:txBody>
        </p:sp>
      </p:grpSp>
      <p:grpSp>
        <p:nvGrpSpPr>
          <p:cNvPr id="663" name="Google Shape;663;p64"/>
          <p:cNvGrpSpPr/>
          <p:nvPr/>
        </p:nvGrpSpPr>
        <p:grpSpPr>
          <a:xfrm>
            <a:off x="3006126" y="1447633"/>
            <a:ext cx="2229737" cy="454400"/>
            <a:chOff x="0" y="0"/>
            <a:chExt cx="2147483647" cy="2147483647"/>
          </a:xfrm>
        </p:grpSpPr>
        <p:sp>
          <p:nvSpPr>
            <p:cNvPr id="664" name="Google Shape;664;p64"/>
            <p:cNvSpPr txBox="1"/>
            <p:nvPr/>
          </p:nvSpPr>
          <p:spPr>
            <a:xfrm>
              <a:off x="571641772" y="295272241"/>
              <a:ext cx="1575841874" cy="110020719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Calibri"/>
                <a:buNone/>
              </a:pPr>
              <a:r>
                <a:rPr b="0" i="0" lang="en-US" sz="1800" u="none">
                  <a:solidFill>
                    <a:srgbClr val="FF0000"/>
                  </a:solidFill>
                  <a:latin typeface="Calibri"/>
                  <a:ea typeface="Calibri"/>
                  <a:cs typeface="Calibri"/>
                  <a:sym typeface="Calibri"/>
                </a:rPr>
                <a:t>(3) </a:t>
              </a:r>
              <a:r>
                <a:rPr b="0" i="0" lang="en-US" sz="1800" u="none">
                  <a:solidFill>
                    <a:schemeClr val="dk1"/>
                  </a:solidFill>
                  <a:latin typeface="Calibri"/>
                  <a:ea typeface="Calibri"/>
                  <a:cs typeface="Calibri"/>
                  <a:sym typeface="Calibri"/>
                </a:rPr>
                <a:t>1.2.3.4</a:t>
              </a:r>
              <a:endParaRPr/>
            </a:p>
          </p:txBody>
        </p:sp>
        <p:cxnSp>
          <p:nvCxnSpPr>
            <p:cNvPr id="665" name="Google Shape;665;p64"/>
            <p:cNvCxnSpPr/>
            <p:nvPr/>
          </p:nvCxnSpPr>
          <p:spPr>
            <a:xfrm flipH="1" rot="10800000">
              <a:off x="0" y="0"/>
              <a:ext cx="655300581" cy="2147483647"/>
            </a:xfrm>
            <a:prstGeom prst="straightConnector1">
              <a:avLst/>
            </a:prstGeom>
            <a:noFill/>
            <a:ln cap="flat" cmpd="sng" w="19050">
              <a:solidFill>
                <a:srgbClr val="4A7EBB"/>
              </a:solidFill>
              <a:prstDash val="solid"/>
              <a:miter lim="800000"/>
              <a:headEnd len="sm" w="sm" type="stealth"/>
              <a:tailEnd len="sm" w="sm" type="none"/>
            </a:ln>
          </p:spPr>
        </p:cxnSp>
      </p:grpSp>
      <p:sp>
        <p:nvSpPr>
          <p:cNvPr id="666" name="Google Shape;666;p64"/>
          <p:cNvSpPr txBox="1"/>
          <p:nvPr>
            <p:ph idx="12" type="sldNum"/>
          </p:nvPr>
        </p:nvSpPr>
        <p:spPr>
          <a:xfrm>
            <a:off x="6966425" y="4899167"/>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5"/>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More Formal Definitions</a:t>
            </a:r>
            <a:endParaRPr/>
          </a:p>
        </p:txBody>
      </p:sp>
      <p:sp>
        <p:nvSpPr>
          <p:cNvPr id="672" name="Google Shape;672;p65"/>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30200" lvl="0" marL="342900" marR="0" rtl="0" algn="l">
              <a:lnSpc>
                <a:spcPct val="9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HTTP defined by Request for Comments (RFCs) 1945, 2068, and 2616</a:t>
            </a:r>
            <a:endParaRPr sz="3000"/>
          </a:p>
          <a:p>
            <a:pPr indent="-273050" lvl="1" marL="742950" marR="0" rtl="0" algn="l">
              <a:lnSpc>
                <a:spcPct val="90000"/>
              </a:lnSpc>
              <a:spcBef>
                <a:spcPts val="100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technically recently replaced by RFCs 7230—7235, see: </a:t>
            </a:r>
            <a:r>
              <a:rPr lang="en-US" sz="2200" u="sng">
                <a:solidFill>
                  <a:schemeClr val="hlink"/>
                </a:solidFill>
                <a:hlinkClick r:id="rId3"/>
              </a:rPr>
              <a:t>mnot's blog: RFC2616 is Dead</a:t>
            </a:r>
            <a:r>
              <a:rPr b="0" i="0" lang="en-US" sz="2200" u="none" cap="none" strike="noStrike">
                <a:solidFill>
                  <a:schemeClr val="dk1"/>
                </a:solidFill>
                <a:latin typeface="Calibri"/>
                <a:ea typeface="Calibri"/>
                <a:cs typeface="Calibri"/>
                <a:sym typeface="Calibri"/>
              </a:rPr>
              <a:t> </a:t>
            </a:r>
            <a:endParaRPr sz="2600"/>
          </a:p>
          <a:p>
            <a:pPr indent="-330200" lvl="0" marL="342900" marR="0" rtl="0" algn="l">
              <a:lnSpc>
                <a:spcPct val="90000"/>
              </a:lnSpc>
              <a:spcBef>
                <a:spcPts val="100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Other RFCs for defining URLs (1736, 1738), URIs (1630, 2396), etc.</a:t>
            </a:r>
            <a:endParaRPr sz="2600"/>
          </a:p>
          <a:p>
            <a:pPr indent="-330200" lvl="0" marL="342900" marR="0" rtl="0" algn="l">
              <a:lnSpc>
                <a:spcPct val="90000"/>
              </a:lnSpc>
              <a:spcBef>
                <a:spcPts val="100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Web architecture defined in W3C's </a:t>
            </a:r>
            <a:r>
              <a:rPr b="0" i="1" lang="en-US" sz="2600" u="sng">
                <a:solidFill>
                  <a:schemeClr val="hlink"/>
                </a:solidFill>
                <a:latin typeface="Calibri"/>
                <a:ea typeface="Calibri"/>
                <a:cs typeface="Calibri"/>
                <a:sym typeface="Calibri"/>
                <a:hlinkClick r:id="rId4"/>
              </a:rPr>
              <a:t>The Architecture of the World Wide Web, Volume One</a:t>
            </a:r>
            <a:endParaRPr sz="2600"/>
          </a:p>
          <a:p>
            <a:pPr indent="-190500" lvl="0" marL="342900" marR="0" rtl="0" algn="l">
              <a:spcBef>
                <a:spcPts val="1000"/>
              </a:spcBef>
              <a:spcAft>
                <a:spcPts val="1000"/>
              </a:spcAft>
              <a:buClr>
                <a:schemeClr val="dk1"/>
              </a:buClr>
              <a:buSzPts val="2400"/>
              <a:buFont typeface="Arial"/>
              <a:buNone/>
            </a:pPr>
            <a:r>
              <a:t/>
            </a:r>
            <a:endParaRPr b="0" i="0" sz="2200" u="none" cap="none" strike="noStrike">
              <a:solidFill>
                <a:schemeClr val="dk1"/>
              </a:solidFill>
              <a:latin typeface="Calibri"/>
              <a:ea typeface="Calibri"/>
              <a:cs typeface="Calibri"/>
              <a:sym typeface="Calibri"/>
            </a:endParaRPr>
          </a:p>
        </p:txBody>
      </p:sp>
      <p:sp>
        <p:nvSpPr>
          <p:cNvPr id="673" name="Google Shape;673;p6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6"/>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Web Definition</a:t>
            </a:r>
            <a:endParaRPr/>
          </a:p>
        </p:txBody>
      </p:sp>
      <p:sp>
        <p:nvSpPr>
          <p:cNvPr id="679" name="Google Shape;679;p66"/>
          <p:cNvSpPr txBox="1"/>
          <p:nvPr/>
        </p:nvSpPr>
        <p:spPr>
          <a:xfrm>
            <a:off x="4668000" y="1513950"/>
            <a:ext cx="4278000" cy="266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"The </a:t>
            </a:r>
            <a:r>
              <a:rPr b="1" i="1" lang="en-US" sz="2400" u="none">
                <a:solidFill>
                  <a:schemeClr val="dk1"/>
                </a:solidFill>
                <a:latin typeface="Calibri"/>
                <a:ea typeface="Calibri"/>
                <a:cs typeface="Calibri"/>
                <a:sym typeface="Calibri"/>
              </a:rPr>
              <a:t>World Wide Web</a:t>
            </a:r>
            <a:r>
              <a:rPr b="0" i="0" lang="en-US" sz="2400" u="none">
                <a:solidFill>
                  <a:schemeClr val="dk1"/>
                </a:solidFill>
                <a:latin typeface="Calibri"/>
                <a:ea typeface="Calibri"/>
                <a:cs typeface="Calibri"/>
                <a:sym typeface="Calibri"/>
              </a:rPr>
              <a:t> (</a:t>
            </a:r>
            <a:r>
              <a:rPr b="1" i="1" lang="en-US" sz="2400" u="none">
                <a:solidFill>
                  <a:schemeClr val="dk1"/>
                </a:solidFill>
                <a:latin typeface="Calibri"/>
                <a:ea typeface="Calibri"/>
                <a:cs typeface="Calibri"/>
                <a:sym typeface="Calibri"/>
              </a:rPr>
              <a:t>WWW</a:t>
            </a:r>
            <a:r>
              <a:rPr b="0" i="0" lang="en-US" sz="2400" u="none">
                <a:solidFill>
                  <a:schemeClr val="dk1"/>
                </a:solidFill>
                <a:latin typeface="Calibri"/>
                <a:ea typeface="Calibri"/>
                <a:cs typeface="Calibri"/>
                <a:sym typeface="Calibri"/>
              </a:rPr>
              <a:t>, or </a:t>
            </a:r>
            <a:r>
              <a:rPr lang="en-US" sz="2400">
                <a:solidFill>
                  <a:schemeClr val="dk1"/>
                </a:solidFill>
                <a:latin typeface="Calibri"/>
                <a:ea typeface="Calibri"/>
                <a:cs typeface="Calibri"/>
                <a:sym typeface="Calibri"/>
              </a:rPr>
              <a:t>s</a:t>
            </a:r>
            <a:r>
              <a:rPr b="0" i="0" lang="en-US" sz="2400" u="none">
                <a:solidFill>
                  <a:schemeClr val="dk1"/>
                </a:solidFill>
                <a:latin typeface="Calibri"/>
                <a:ea typeface="Calibri"/>
                <a:cs typeface="Calibri"/>
                <a:sym typeface="Calibri"/>
              </a:rPr>
              <a:t>imply </a:t>
            </a:r>
            <a:r>
              <a:rPr b="1" i="1" lang="en-US" sz="2400" u="none">
                <a:solidFill>
                  <a:schemeClr val="dk1"/>
                </a:solidFill>
                <a:latin typeface="Calibri"/>
                <a:ea typeface="Calibri"/>
                <a:cs typeface="Calibri"/>
                <a:sym typeface="Calibri"/>
              </a:rPr>
              <a:t>Web</a:t>
            </a:r>
            <a:r>
              <a:rPr b="0" i="0" lang="en-US" sz="2400" u="none">
                <a:solidFill>
                  <a:schemeClr val="dk1"/>
                </a:solidFill>
                <a:latin typeface="Calibri"/>
                <a:ea typeface="Calibri"/>
                <a:cs typeface="Calibri"/>
                <a:sym typeface="Calibri"/>
              </a:rPr>
              <a:t>) is an information space in which the items of interest, referred to as resources, are identified by global identifiers called Uniform Resource Identifiers (</a:t>
            </a:r>
            <a:r>
              <a:rPr b="1" i="1" lang="en-US" sz="2400" u="none">
                <a:solidFill>
                  <a:schemeClr val="dk1"/>
                </a:solidFill>
                <a:latin typeface="Calibri"/>
                <a:ea typeface="Calibri"/>
                <a:cs typeface="Calibri"/>
                <a:sym typeface="Calibri"/>
              </a:rPr>
              <a:t>URI</a:t>
            </a:r>
            <a:r>
              <a:rPr b="0" i="0" lang="en-US" sz="2400" u="none">
                <a:solidFill>
                  <a:schemeClr val="dk1"/>
                </a:solidFill>
                <a:latin typeface="Calibri"/>
                <a:ea typeface="Calibri"/>
                <a:cs typeface="Calibri"/>
                <a:sym typeface="Calibri"/>
              </a:rPr>
              <a:t>)."</a:t>
            </a:r>
            <a:endParaRPr/>
          </a:p>
        </p:txBody>
      </p:sp>
      <p:pic>
        <p:nvPicPr>
          <p:cNvPr descr="A resource (Oaxaca Weather Info) is identified by a particular URI and is represented by pseudo-HTML content" id="680" name="Google Shape;680;p66"/>
          <p:cNvPicPr preferRelativeResize="0"/>
          <p:nvPr/>
        </p:nvPicPr>
        <p:blipFill rotWithShape="1">
          <a:blip r:embed="rId3">
            <a:alphaModFix/>
          </a:blip>
          <a:srcRect b="0" l="0" r="0" t="0"/>
          <a:stretch/>
        </p:blipFill>
        <p:spPr>
          <a:xfrm>
            <a:off x="457200" y="1200150"/>
            <a:ext cx="3314700" cy="3596878"/>
          </a:xfrm>
          <a:prstGeom prst="rect">
            <a:avLst/>
          </a:prstGeom>
          <a:noFill/>
          <a:ln>
            <a:noFill/>
          </a:ln>
        </p:spPr>
      </p:pic>
      <p:sp>
        <p:nvSpPr>
          <p:cNvPr id="681" name="Google Shape;681;p6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82" name="Google Shape;682;p66"/>
          <p:cNvSpPr txBox="1"/>
          <p:nvPr/>
        </p:nvSpPr>
        <p:spPr>
          <a:xfrm>
            <a:off x="4668000" y="4607575"/>
            <a:ext cx="43998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rPr lang="en-US" u="sng">
                <a:solidFill>
                  <a:schemeClr val="hlink"/>
                </a:solidFill>
                <a:latin typeface="Calibri"/>
                <a:ea typeface="Calibri"/>
                <a:cs typeface="Calibri"/>
                <a:sym typeface="Calibri"/>
                <a:hlinkClick r:id="rId4"/>
              </a:rPr>
              <a:t>Architecture of the World Wide Web, Volume One</a:t>
            </a:r>
            <a:endParaRPr>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7"/>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URIs, Resources, and Representations</a:t>
            </a:r>
            <a:endParaRPr/>
          </a:p>
        </p:txBody>
      </p:sp>
      <p:pic>
        <p:nvPicPr>
          <p:cNvPr descr="A resource (Oaxaca Weather Info) is identified by a particular URI and is represented by pseudo-HTML content" id="688" name="Google Shape;688;p67"/>
          <p:cNvPicPr preferRelativeResize="0"/>
          <p:nvPr/>
        </p:nvPicPr>
        <p:blipFill rotWithShape="1">
          <a:blip r:embed="rId3">
            <a:alphaModFix/>
          </a:blip>
          <a:srcRect b="0" l="0" r="0" t="0"/>
          <a:stretch/>
        </p:blipFill>
        <p:spPr>
          <a:xfrm>
            <a:off x="457200" y="1200150"/>
            <a:ext cx="3314700" cy="3596878"/>
          </a:xfrm>
          <a:prstGeom prst="rect">
            <a:avLst/>
          </a:prstGeom>
          <a:noFill/>
          <a:ln>
            <a:noFill/>
          </a:ln>
        </p:spPr>
      </p:pic>
      <p:sp>
        <p:nvSpPr>
          <p:cNvPr id="689" name="Google Shape;689;p67"/>
          <p:cNvSpPr txBox="1"/>
          <p:nvPr/>
        </p:nvSpPr>
        <p:spPr>
          <a:xfrm>
            <a:off x="4668000" y="1200150"/>
            <a:ext cx="4305000" cy="32004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US" sz="2200" u="none">
                <a:solidFill>
                  <a:schemeClr val="dk1"/>
                </a:solidFill>
                <a:latin typeface="Calibri"/>
                <a:ea typeface="Calibri"/>
                <a:cs typeface="Calibri"/>
                <a:sym typeface="Calibri"/>
              </a:rPr>
              <a:t>URIs </a:t>
            </a:r>
            <a:r>
              <a:rPr b="0" i="1" lang="en-US" sz="2200" u="none">
                <a:solidFill>
                  <a:schemeClr val="dk1"/>
                </a:solidFill>
                <a:latin typeface="Calibri"/>
                <a:ea typeface="Calibri"/>
                <a:cs typeface="Calibri"/>
                <a:sym typeface="Calibri"/>
              </a:rPr>
              <a:t>identify</a:t>
            </a:r>
            <a:r>
              <a:rPr b="0" i="0" lang="en-US" sz="2200" u="none">
                <a:solidFill>
                  <a:schemeClr val="dk1"/>
                </a:solidFill>
                <a:latin typeface="Calibri"/>
                <a:ea typeface="Calibri"/>
                <a:cs typeface="Calibri"/>
                <a:sym typeface="Calibri"/>
              </a:rPr>
              <a:t> Resources</a:t>
            </a:r>
            <a:endParaRPr sz="1200"/>
          </a:p>
          <a:p>
            <a:pPr indent="-368300" lvl="0" marL="457200" marR="0" rtl="0" algn="l">
              <a:lnSpc>
                <a:spcPct val="100000"/>
              </a:lnSpc>
              <a:spcBef>
                <a:spcPts val="0"/>
              </a:spcBef>
              <a:spcAft>
                <a:spcPts val="0"/>
              </a:spcAft>
              <a:buClr>
                <a:schemeClr val="dk1"/>
              </a:buClr>
              <a:buSzPts val="2200"/>
              <a:buFont typeface="Calibri"/>
              <a:buChar char="●"/>
            </a:pPr>
            <a:r>
              <a:rPr b="0" i="0" lang="en-US" sz="2200" u="none">
                <a:solidFill>
                  <a:schemeClr val="dk1"/>
                </a:solidFill>
                <a:latin typeface="Calibri"/>
                <a:ea typeface="Calibri"/>
                <a:cs typeface="Calibri"/>
                <a:sym typeface="Calibri"/>
              </a:rPr>
              <a:t>Representations </a:t>
            </a:r>
            <a:r>
              <a:rPr b="0" i="1" lang="en-US" sz="2200" u="none">
                <a:solidFill>
                  <a:schemeClr val="dk1"/>
                </a:solidFill>
                <a:latin typeface="Calibri"/>
                <a:ea typeface="Calibri"/>
                <a:cs typeface="Calibri"/>
                <a:sym typeface="Calibri"/>
              </a:rPr>
              <a:t>represent </a:t>
            </a:r>
            <a:r>
              <a:rPr b="0" i="0" lang="en-US" sz="2200" u="none">
                <a:solidFill>
                  <a:schemeClr val="dk1"/>
                </a:solidFill>
                <a:latin typeface="Calibri"/>
                <a:ea typeface="Calibri"/>
                <a:cs typeface="Calibri"/>
                <a:sym typeface="Calibri"/>
              </a:rPr>
              <a:t>Resources</a:t>
            </a:r>
            <a:endParaRPr sz="1200"/>
          </a:p>
          <a:p>
            <a:pPr indent="-368300" lvl="0" marL="457200" marR="0" rtl="0" algn="l">
              <a:lnSpc>
                <a:spcPct val="100000"/>
              </a:lnSpc>
              <a:spcBef>
                <a:spcPts val="0"/>
              </a:spcBef>
              <a:spcAft>
                <a:spcPts val="0"/>
              </a:spcAft>
              <a:buClr>
                <a:schemeClr val="dk1"/>
              </a:buClr>
              <a:buSzPts val="2200"/>
              <a:buFont typeface="Calibri"/>
              <a:buChar char="●"/>
            </a:pPr>
            <a:r>
              <a:rPr b="0" i="0" lang="en-US" sz="2200" u="none">
                <a:solidFill>
                  <a:schemeClr val="dk1"/>
                </a:solidFill>
                <a:latin typeface="Calibri"/>
                <a:ea typeface="Calibri"/>
                <a:cs typeface="Calibri"/>
                <a:sym typeface="Calibri"/>
              </a:rPr>
              <a:t>When URIs are dereferenced, they return representations (not resources)</a:t>
            </a:r>
            <a:endParaRPr sz="1200"/>
          </a:p>
          <a:p>
            <a:pPr indent="-368300" lvl="0" marL="457200" marR="0" rtl="0" algn="l">
              <a:lnSpc>
                <a:spcPct val="100000"/>
              </a:lnSpc>
              <a:spcBef>
                <a:spcPts val="0"/>
              </a:spcBef>
              <a:spcAft>
                <a:spcPts val="0"/>
              </a:spcAft>
              <a:buClr>
                <a:schemeClr val="dk1"/>
              </a:buClr>
              <a:buSzPts val="2200"/>
              <a:buFont typeface="Calibri"/>
              <a:buChar char="●"/>
            </a:pPr>
            <a:r>
              <a:rPr b="0" i="0" lang="en-US" sz="2200" u="none">
                <a:solidFill>
                  <a:schemeClr val="dk1"/>
                </a:solidFill>
                <a:latin typeface="Calibri"/>
                <a:ea typeface="Calibri"/>
                <a:cs typeface="Calibri"/>
                <a:sym typeface="Calibri"/>
              </a:rPr>
              <a:t>Different representations may be returned for the same URI (e.g., English vs. French version)</a:t>
            </a:r>
            <a:endParaRPr sz="1200"/>
          </a:p>
        </p:txBody>
      </p:sp>
      <p:sp>
        <p:nvSpPr>
          <p:cNvPr id="690" name="Google Shape;690;p6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91" name="Google Shape;691;p67"/>
          <p:cNvSpPr txBox="1"/>
          <p:nvPr/>
        </p:nvSpPr>
        <p:spPr>
          <a:xfrm>
            <a:off x="4668000" y="4607575"/>
            <a:ext cx="43998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rPr lang="en-US" u="sng">
                <a:solidFill>
                  <a:schemeClr val="hlink"/>
                </a:solidFill>
                <a:latin typeface="Calibri"/>
                <a:ea typeface="Calibri"/>
                <a:cs typeface="Calibri"/>
                <a:sym typeface="Calibri"/>
                <a:hlinkClick r:id="rId4"/>
              </a:rPr>
              <a:t>Architecture of the World Wide Web, Volume One</a:t>
            </a:r>
            <a:endParaRPr>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Remember Three Things</a:t>
            </a:r>
            <a:endParaRPr/>
          </a:p>
        </p:txBody>
      </p:sp>
      <p:grpSp>
        <p:nvGrpSpPr>
          <p:cNvPr id="697" name="Google Shape;697;p68"/>
          <p:cNvGrpSpPr/>
          <p:nvPr/>
        </p:nvGrpSpPr>
        <p:grpSpPr>
          <a:xfrm>
            <a:off x="741650" y="1303270"/>
            <a:ext cx="3476625" cy="700484"/>
            <a:chOff x="609600" y="2057400"/>
            <a:chExt cx="3476625" cy="869950"/>
          </a:xfrm>
        </p:grpSpPr>
        <p:sp>
          <p:nvSpPr>
            <p:cNvPr id="698" name="Google Shape;698;p68"/>
            <p:cNvSpPr txBox="1"/>
            <p:nvPr/>
          </p:nvSpPr>
          <p:spPr>
            <a:xfrm>
              <a:off x="609600" y="2590800"/>
              <a:ext cx="3476625" cy="336550"/>
            </a:xfrm>
            <a:prstGeom prst="rect">
              <a:avLst/>
            </a:prstGeom>
            <a:solidFill>
              <a:srgbClr val="A4C2F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urier New"/>
                <a:buNone/>
              </a:pPr>
              <a:r>
                <a:rPr b="0" i="0" lang="en-US" sz="1600" u="none">
                  <a:solidFill>
                    <a:schemeClr val="dk1"/>
                  </a:solidFill>
                  <a:latin typeface="Courier New"/>
                  <a:ea typeface="Courier New"/>
                  <a:cs typeface="Courier New"/>
                  <a:sym typeface="Courier New"/>
                </a:rPr>
                <a:t>http://www.cs.odu.edu/~mln/</a:t>
              </a:r>
              <a:endParaRPr/>
            </a:p>
          </p:txBody>
        </p:sp>
        <p:sp>
          <p:nvSpPr>
            <p:cNvPr id="699" name="Google Shape;699;p68"/>
            <p:cNvSpPr txBox="1"/>
            <p:nvPr/>
          </p:nvSpPr>
          <p:spPr>
            <a:xfrm>
              <a:off x="1981200" y="2057400"/>
              <a:ext cx="8270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a:buNone/>
              </a:pPr>
              <a:r>
                <a:rPr b="0" i="0" lang="en-US" sz="2400" u="none">
                  <a:solidFill>
                    <a:schemeClr val="dk1"/>
                  </a:solidFill>
                  <a:latin typeface="Times"/>
                  <a:ea typeface="Times"/>
                  <a:cs typeface="Times"/>
                  <a:sym typeface="Times"/>
                </a:rPr>
                <a:t>URIs</a:t>
              </a:r>
              <a:endParaRPr/>
            </a:p>
          </p:txBody>
        </p:sp>
      </p:grpSp>
      <p:grpSp>
        <p:nvGrpSpPr>
          <p:cNvPr id="700" name="Google Shape;700;p68"/>
          <p:cNvGrpSpPr/>
          <p:nvPr/>
        </p:nvGrpSpPr>
        <p:grpSpPr>
          <a:xfrm>
            <a:off x="4170650" y="1828913"/>
            <a:ext cx="1828800" cy="476681"/>
            <a:chOff x="4038600" y="2793425"/>
            <a:chExt cx="1828800" cy="635575"/>
          </a:xfrm>
        </p:grpSpPr>
        <p:cxnSp>
          <p:nvCxnSpPr>
            <p:cNvPr id="701" name="Google Shape;701;p68"/>
            <p:cNvCxnSpPr/>
            <p:nvPr/>
          </p:nvCxnSpPr>
          <p:spPr>
            <a:xfrm>
              <a:off x="4038600" y="2895600"/>
              <a:ext cx="1828800" cy="533400"/>
            </a:xfrm>
            <a:prstGeom prst="straightConnector1">
              <a:avLst/>
            </a:prstGeom>
            <a:noFill/>
            <a:ln cap="flat" cmpd="sng" w="9525">
              <a:solidFill>
                <a:schemeClr val="dk1"/>
              </a:solidFill>
              <a:prstDash val="solid"/>
              <a:miter lim="800000"/>
              <a:headEnd len="sm" w="sm" type="none"/>
              <a:tailEnd len="med" w="med" type="triangle"/>
            </a:ln>
          </p:spPr>
        </p:cxnSp>
        <p:sp>
          <p:nvSpPr>
            <p:cNvPr id="702" name="Google Shape;702;p68"/>
            <p:cNvSpPr txBox="1"/>
            <p:nvPr/>
          </p:nvSpPr>
          <p:spPr>
            <a:xfrm>
              <a:off x="4581875" y="2793425"/>
              <a:ext cx="1043100" cy="27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a:buNone/>
              </a:pPr>
              <a:r>
                <a:rPr b="0" i="0" lang="en-US" sz="1800" u="none">
                  <a:solidFill>
                    <a:schemeClr val="dk1"/>
                  </a:solidFill>
                  <a:latin typeface="Times"/>
                  <a:ea typeface="Times"/>
                  <a:cs typeface="Times"/>
                  <a:sym typeface="Times"/>
                </a:rPr>
                <a:t>Identify</a:t>
              </a:r>
              <a:endParaRPr sz="1800"/>
            </a:p>
          </p:txBody>
        </p:sp>
      </p:grpSp>
      <p:grpSp>
        <p:nvGrpSpPr>
          <p:cNvPr id="703" name="Google Shape;703;p68"/>
          <p:cNvGrpSpPr/>
          <p:nvPr/>
        </p:nvGrpSpPr>
        <p:grpSpPr>
          <a:xfrm>
            <a:off x="5999446" y="1448373"/>
            <a:ext cx="3018123" cy="1964881"/>
            <a:chOff x="5867400" y="2286000"/>
            <a:chExt cx="2411412" cy="2386012"/>
          </a:xfrm>
        </p:grpSpPr>
        <p:pic>
          <p:nvPicPr>
            <p:cNvPr descr="mln-thumbnail" id="704" name="Google Shape;704;p68"/>
            <p:cNvPicPr preferRelativeResize="0"/>
            <p:nvPr/>
          </p:nvPicPr>
          <p:blipFill rotWithShape="1">
            <a:blip r:embed="rId3">
              <a:alphaModFix/>
            </a:blip>
            <a:srcRect b="0" l="0" r="0" t="0"/>
            <a:stretch/>
          </p:blipFill>
          <p:spPr>
            <a:xfrm>
              <a:off x="5867400" y="2743200"/>
              <a:ext cx="2411412" cy="1928812"/>
            </a:xfrm>
            <a:prstGeom prst="rect">
              <a:avLst/>
            </a:prstGeom>
            <a:noFill/>
            <a:ln>
              <a:noFill/>
            </a:ln>
          </p:spPr>
        </p:pic>
        <p:sp>
          <p:nvSpPr>
            <p:cNvPr id="705" name="Google Shape;705;p68"/>
            <p:cNvSpPr txBox="1"/>
            <p:nvPr/>
          </p:nvSpPr>
          <p:spPr>
            <a:xfrm>
              <a:off x="6096000" y="2286000"/>
              <a:ext cx="14366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a:buNone/>
              </a:pPr>
              <a:r>
                <a:rPr b="0" i="0" lang="en-US" sz="2400" u="none">
                  <a:solidFill>
                    <a:schemeClr val="dk1"/>
                  </a:solidFill>
                  <a:latin typeface="Times"/>
                  <a:ea typeface="Times"/>
                  <a:cs typeface="Times"/>
                  <a:sym typeface="Times"/>
                </a:rPr>
                <a:t>Resources</a:t>
              </a:r>
              <a:endParaRPr/>
            </a:p>
          </p:txBody>
        </p:sp>
      </p:grpSp>
      <p:grpSp>
        <p:nvGrpSpPr>
          <p:cNvPr id="706" name="Google Shape;706;p68"/>
          <p:cNvGrpSpPr/>
          <p:nvPr/>
        </p:nvGrpSpPr>
        <p:grpSpPr>
          <a:xfrm>
            <a:off x="4218275" y="2305594"/>
            <a:ext cx="1766113" cy="685800"/>
            <a:chOff x="4364709" y="3657600"/>
            <a:chExt cx="1502691" cy="914400"/>
          </a:xfrm>
        </p:grpSpPr>
        <p:cxnSp>
          <p:nvCxnSpPr>
            <p:cNvPr id="707" name="Google Shape;707;p68"/>
            <p:cNvCxnSpPr/>
            <p:nvPr/>
          </p:nvCxnSpPr>
          <p:spPr>
            <a:xfrm flipH="1" rot="10800000">
              <a:off x="4648200" y="3657600"/>
              <a:ext cx="1219200" cy="914400"/>
            </a:xfrm>
            <a:prstGeom prst="straightConnector1">
              <a:avLst/>
            </a:prstGeom>
            <a:noFill/>
            <a:ln cap="flat" cmpd="sng" w="9525">
              <a:solidFill>
                <a:schemeClr val="dk1"/>
              </a:solidFill>
              <a:prstDash val="solid"/>
              <a:miter lim="800000"/>
              <a:headEnd len="sm" w="sm" type="none"/>
              <a:tailEnd len="med" w="med" type="triangle"/>
            </a:ln>
          </p:spPr>
        </p:cxnSp>
        <p:sp>
          <p:nvSpPr>
            <p:cNvPr id="708" name="Google Shape;708;p68"/>
            <p:cNvSpPr txBox="1"/>
            <p:nvPr/>
          </p:nvSpPr>
          <p:spPr>
            <a:xfrm>
              <a:off x="4364709" y="3828580"/>
              <a:ext cx="1142400" cy="43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a:buNone/>
              </a:pPr>
              <a:r>
                <a:rPr b="0" i="0" lang="en-US" sz="1800" u="none">
                  <a:solidFill>
                    <a:schemeClr val="dk1"/>
                  </a:solidFill>
                  <a:latin typeface="Times"/>
                  <a:ea typeface="Times"/>
                  <a:cs typeface="Times"/>
                  <a:sym typeface="Times"/>
                </a:rPr>
                <a:t>Represent</a:t>
              </a:r>
              <a:endParaRPr sz="1800"/>
            </a:p>
          </p:txBody>
        </p:sp>
      </p:grpSp>
      <p:grpSp>
        <p:nvGrpSpPr>
          <p:cNvPr id="709" name="Google Shape;709;p68"/>
          <p:cNvGrpSpPr/>
          <p:nvPr/>
        </p:nvGrpSpPr>
        <p:grpSpPr>
          <a:xfrm>
            <a:off x="589200" y="2580862"/>
            <a:ext cx="5395200" cy="1980487"/>
            <a:chOff x="685800" y="3812658"/>
            <a:chExt cx="5395200" cy="2640650"/>
          </a:xfrm>
        </p:grpSpPr>
        <p:sp>
          <p:nvSpPr>
            <p:cNvPr id="710" name="Google Shape;710;p68"/>
            <p:cNvSpPr txBox="1"/>
            <p:nvPr/>
          </p:nvSpPr>
          <p:spPr>
            <a:xfrm>
              <a:off x="685800" y="4343408"/>
              <a:ext cx="5395200" cy="21099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&lt;html&gt;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&lt;head&gt;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&lt;title&gt;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Home:: Michael L. Nelson, Old Dominion University</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&lt;/title&gt;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&lt;link rel="stylesheet" type="text/css" href="mln.css"/&gt;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&lt;script type="text/javascript" src="mln.js"&gt;&lt;/script&gt;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a:t>
              </a:r>
              <a:endParaRPr>
                <a:latin typeface="Consolas"/>
                <a:ea typeface="Consolas"/>
                <a:cs typeface="Consolas"/>
                <a:sym typeface="Consolas"/>
              </a:endParaRPr>
            </a:p>
          </p:txBody>
        </p:sp>
        <p:sp>
          <p:nvSpPr>
            <p:cNvPr id="711" name="Google Shape;711;p68"/>
            <p:cNvSpPr txBox="1"/>
            <p:nvPr/>
          </p:nvSpPr>
          <p:spPr>
            <a:xfrm>
              <a:off x="1668900" y="3812658"/>
              <a:ext cx="21303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a:buNone/>
              </a:pPr>
              <a:r>
                <a:rPr b="0" i="0" lang="en-US" sz="2400" u="none">
                  <a:solidFill>
                    <a:schemeClr val="dk1"/>
                  </a:solidFill>
                  <a:latin typeface="Times"/>
                  <a:ea typeface="Times"/>
                  <a:cs typeface="Times"/>
                  <a:sym typeface="Times"/>
                </a:rPr>
                <a:t>Representations</a:t>
              </a:r>
              <a:endParaRPr/>
            </a:p>
          </p:txBody>
        </p:sp>
      </p:grpSp>
      <p:sp>
        <p:nvSpPr>
          <p:cNvPr id="712" name="Google Shape;712;p6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9"/>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What's a URx?</a:t>
            </a:r>
            <a:endParaRPr/>
          </a:p>
        </p:txBody>
      </p:sp>
      <p:pic>
        <p:nvPicPr>
          <p:cNvPr descr="File:URI Euler Diagram no lone URIs.svg" id="718" name="Google Shape;718;p69"/>
          <p:cNvPicPr preferRelativeResize="0"/>
          <p:nvPr/>
        </p:nvPicPr>
        <p:blipFill rotWithShape="1">
          <a:blip r:embed="rId3">
            <a:alphaModFix/>
          </a:blip>
          <a:srcRect b="0" l="0" r="0" t="0"/>
          <a:stretch/>
        </p:blipFill>
        <p:spPr>
          <a:xfrm>
            <a:off x="2674738" y="726100"/>
            <a:ext cx="3794522" cy="2286001"/>
          </a:xfrm>
          <a:prstGeom prst="rect">
            <a:avLst/>
          </a:prstGeom>
          <a:noFill/>
          <a:ln>
            <a:noFill/>
          </a:ln>
        </p:spPr>
      </p:pic>
      <p:sp>
        <p:nvSpPr>
          <p:cNvPr id="719" name="Google Shape;719;p69"/>
          <p:cNvSpPr txBox="1"/>
          <p:nvPr/>
        </p:nvSpPr>
        <p:spPr>
          <a:xfrm>
            <a:off x="42425" y="4616881"/>
            <a:ext cx="7156500"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i="0" lang="en-US" sz="1400" u="none">
                <a:solidFill>
                  <a:schemeClr val="dk1"/>
                </a:solidFill>
                <a:latin typeface="Calibri"/>
                <a:ea typeface="Calibri"/>
                <a:cs typeface="Calibri"/>
                <a:sym typeface="Calibri"/>
              </a:rPr>
              <a:t>Figure source: </a:t>
            </a:r>
            <a:r>
              <a:rPr lang="en-US" u="sng">
                <a:solidFill>
                  <a:schemeClr val="hlink"/>
                </a:solidFill>
                <a:latin typeface="Calibri"/>
                <a:ea typeface="Calibri"/>
                <a:cs typeface="Calibri"/>
                <a:sym typeface="Calibri"/>
                <a:hlinkClick r:id="rId4"/>
              </a:rPr>
              <a:t>URI Euler Diagram (Wikipedia)</a:t>
            </a:r>
            <a:endParaRPr>
              <a:latin typeface="Calibri"/>
              <a:ea typeface="Calibri"/>
              <a:cs typeface="Calibri"/>
              <a:sym typeface="Calibri"/>
            </a:endParaRPr>
          </a:p>
        </p:txBody>
      </p:sp>
      <p:sp>
        <p:nvSpPr>
          <p:cNvPr id="720" name="Google Shape;720;p69"/>
          <p:cNvSpPr txBox="1"/>
          <p:nvPr/>
        </p:nvSpPr>
        <p:spPr>
          <a:xfrm>
            <a:off x="616225" y="2971800"/>
            <a:ext cx="8229600" cy="164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URI</a:t>
            </a:r>
            <a:r>
              <a:rPr b="0" i="0" lang="en-US" sz="2400" u="none">
                <a:solidFill>
                  <a:schemeClr val="dk1"/>
                </a:solidFill>
                <a:latin typeface="Calibri"/>
                <a:ea typeface="Calibri"/>
                <a:cs typeface="Calibri"/>
                <a:sym typeface="Calibri"/>
              </a:rPr>
              <a:t> (i</a:t>
            </a:r>
            <a:r>
              <a:rPr lang="en-US" sz="2400">
                <a:solidFill>
                  <a:schemeClr val="dk1"/>
                </a:solidFill>
                <a:latin typeface="Calibri"/>
                <a:ea typeface="Calibri"/>
                <a:cs typeface="Calibri"/>
                <a:sym typeface="Calibri"/>
              </a:rPr>
              <a:t>dentifier) </a:t>
            </a:r>
            <a:r>
              <a:rPr b="0" i="0" lang="en-US" sz="2400" u="none">
                <a:solidFill>
                  <a:schemeClr val="dk1"/>
                </a:solidFill>
                <a:latin typeface="Calibri"/>
                <a:ea typeface="Calibri"/>
                <a:cs typeface="Calibri"/>
                <a:sym typeface="Calibri"/>
              </a:rPr>
              <a:t>- String of characters used to identify a name or resource</a:t>
            </a:r>
            <a:r>
              <a:rPr lang="en-US" sz="2400">
                <a:solidFill>
                  <a:schemeClr val="dk1"/>
                </a:solidFill>
                <a:latin typeface="Calibri"/>
                <a:ea typeface="Calibri"/>
                <a:cs typeface="Calibri"/>
                <a:sym typeface="Calibri"/>
              </a:rPr>
              <a:t> o</a:t>
            </a:r>
            <a:r>
              <a:rPr b="0" i="0" lang="en-US" sz="2400" u="none">
                <a:solidFill>
                  <a:schemeClr val="dk1"/>
                </a:solidFill>
                <a:latin typeface="Calibri"/>
                <a:ea typeface="Calibri"/>
                <a:cs typeface="Calibri"/>
                <a:sym typeface="Calibri"/>
              </a:rPr>
              <a:t>n the Internet</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URL</a:t>
            </a:r>
            <a:r>
              <a:rPr b="0" i="0" lang="en-US" sz="2400" u="none">
                <a:solidFill>
                  <a:schemeClr val="dk1"/>
                </a:solidFill>
                <a:latin typeface="Calibri"/>
                <a:ea typeface="Calibri"/>
                <a:cs typeface="Calibri"/>
                <a:sym typeface="Calibri"/>
              </a:rPr>
              <a:t> (locat</a:t>
            </a:r>
            <a:r>
              <a:rPr lang="en-US" sz="2400">
                <a:solidFill>
                  <a:schemeClr val="dk1"/>
                </a:solidFill>
                <a:latin typeface="Calibri"/>
                <a:ea typeface="Calibri"/>
                <a:cs typeface="Calibri"/>
                <a:sym typeface="Calibri"/>
              </a:rPr>
              <a:t>or</a:t>
            </a:r>
            <a:r>
              <a:rPr b="0" i="0" lang="en-US" sz="2400" u="none">
                <a:solidFill>
                  <a:schemeClr val="dk1"/>
                </a:solidFill>
                <a:latin typeface="Calibri"/>
                <a:ea typeface="Calibri"/>
                <a:cs typeface="Calibri"/>
                <a:sym typeface="Calibri"/>
              </a:rPr>
              <a:t>) - Where to find a resource</a:t>
            </a:r>
            <a:endParaRPr/>
          </a:p>
          <a:p>
            <a:pPr indent="0" lvl="0" marL="0" marR="0" rtl="0" algn="l">
              <a:lnSpc>
                <a:spcPct val="100000"/>
              </a:lnSpc>
              <a:spcBef>
                <a:spcPts val="0"/>
              </a:spcBef>
              <a:spcAft>
                <a:spcPts val="0"/>
              </a:spcAft>
              <a:buClr>
                <a:schemeClr val="dk1"/>
              </a:buClr>
              <a:buSzPts val="2400"/>
              <a:buFont typeface="Calibri"/>
              <a:buNone/>
            </a:pPr>
            <a:r>
              <a:rPr b="1" i="0" lang="en-US" sz="2400" u="none">
                <a:solidFill>
                  <a:schemeClr val="dk1"/>
                </a:solidFill>
                <a:latin typeface="Calibri"/>
                <a:ea typeface="Calibri"/>
                <a:cs typeface="Calibri"/>
                <a:sym typeface="Calibri"/>
              </a:rPr>
              <a:t>URN</a:t>
            </a:r>
            <a:r>
              <a:rPr b="0" i="0" lang="en-US" sz="2400" u="non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(name) </a:t>
            </a:r>
            <a:r>
              <a:rPr b="0" i="0" lang="en-US" sz="2400" u="none">
                <a:solidFill>
                  <a:schemeClr val="dk1"/>
                </a:solidFill>
                <a:latin typeface="Calibri"/>
                <a:ea typeface="Calibri"/>
                <a:cs typeface="Calibri"/>
                <a:sym typeface="Calibri"/>
              </a:rPr>
              <a:t>- Name of a resource</a:t>
            </a:r>
            <a:endParaRPr sz="2400">
              <a:solidFill>
                <a:schemeClr val="dk1"/>
              </a:solidFill>
              <a:latin typeface="Calibri"/>
              <a:ea typeface="Calibri"/>
              <a:cs typeface="Calibri"/>
              <a:sym typeface="Calibri"/>
            </a:endParaRPr>
          </a:p>
        </p:txBody>
      </p:sp>
      <p:sp>
        <p:nvSpPr>
          <p:cNvPr id="721" name="Google Shape;721;p69"/>
          <p:cNvSpPr txBox="1"/>
          <p:nvPr>
            <p:ph idx="12" type="sldNum"/>
          </p:nvPr>
        </p:nvSpPr>
        <p:spPr>
          <a:xfrm>
            <a:off x="6974475" y="4937992"/>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0"/>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URI Components</a:t>
            </a:r>
            <a:endParaRPr/>
          </a:p>
        </p:txBody>
      </p:sp>
      <p:sp>
        <p:nvSpPr>
          <p:cNvPr id="727" name="Google Shape;727;p70"/>
          <p:cNvSpPr txBox="1"/>
          <p:nvPr/>
        </p:nvSpPr>
        <p:spPr>
          <a:xfrm>
            <a:off x="220550" y="1124125"/>
            <a:ext cx="8780400" cy="184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a:t>
            </a:r>
            <a:r>
              <a:rPr b="1" i="0" lang="en-US" sz="1200" u="none">
                <a:solidFill>
                  <a:schemeClr val="dk1"/>
                </a:solidFill>
                <a:latin typeface="Courier New"/>
                <a:ea typeface="Courier New"/>
                <a:cs typeface="Courier New"/>
                <a:sym typeface="Courier New"/>
              </a:rPr>
              <a:t>foo</a:t>
            </a:r>
            <a:r>
              <a:rPr b="0" i="0" lang="en-US" sz="1200" u="none">
                <a:solidFill>
                  <a:schemeClr val="dk1"/>
                </a:solidFill>
                <a:latin typeface="Courier New"/>
                <a:ea typeface="Courier New"/>
                <a:cs typeface="Courier New"/>
                <a:sym typeface="Courier New"/>
              </a:rPr>
              <a:t>://username:password@</a:t>
            </a:r>
            <a:r>
              <a:rPr b="1" i="0" lang="en-US" sz="1200" u="none">
                <a:solidFill>
                  <a:schemeClr val="dk1"/>
                </a:solidFill>
                <a:latin typeface="Courier New"/>
                <a:ea typeface="Courier New"/>
                <a:cs typeface="Courier New"/>
                <a:sym typeface="Courier New"/>
              </a:rPr>
              <a:t>example.com</a:t>
            </a:r>
            <a:r>
              <a:rPr b="0" i="0" lang="en-US" sz="1200" u="none">
                <a:solidFill>
                  <a:schemeClr val="dk1"/>
                </a:solidFill>
                <a:latin typeface="Courier New"/>
                <a:ea typeface="Courier New"/>
                <a:cs typeface="Courier New"/>
                <a:sym typeface="Courier New"/>
              </a:rPr>
              <a:t>:8042</a:t>
            </a:r>
            <a:r>
              <a:rPr b="1" i="0" lang="en-US" sz="1200" u="none">
                <a:solidFill>
                  <a:schemeClr val="dk1"/>
                </a:solidFill>
                <a:latin typeface="Courier New"/>
                <a:ea typeface="Courier New"/>
                <a:cs typeface="Courier New"/>
                <a:sym typeface="Courier New"/>
              </a:rPr>
              <a:t>/over/there/index.dtb;type=animal</a:t>
            </a:r>
            <a:r>
              <a:rPr b="0" i="0" lang="en-US" sz="1200" u="none">
                <a:solidFill>
                  <a:srgbClr val="0000FF"/>
                </a:solidFill>
                <a:latin typeface="Courier New"/>
                <a:ea typeface="Courier New"/>
                <a:cs typeface="Courier New"/>
                <a:sym typeface="Courier New"/>
              </a:rPr>
              <a:t>?name=ferret</a:t>
            </a:r>
            <a:r>
              <a:rPr b="0" i="0" lang="en-US" sz="1200" u="none">
                <a:solidFill>
                  <a:srgbClr val="38761D"/>
                </a:solidFill>
                <a:latin typeface="Courier New"/>
                <a:ea typeface="Courier New"/>
                <a:cs typeface="Courier New"/>
                <a:sym typeface="Courier New"/>
              </a:rPr>
              <a:t>#nose</a:t>
            </a:r>
            <a:endParaRPr>
              <a:solidFill>
                <a:srgbClr val="38761D"/>
              </a:solidFill>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 /   \________________/\_________/ \__/            \___/ \_/ \_________/ \_________/ \__/</a:t>
            </a:r>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           |               |       |                |    |       |           |       |</a:t>
            </a:r>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       userinfo         </a:t>
            </a:r>
            <a:r>
              <a:rPr b="1" i="0" lang="en-US" sz="1200" u="none">
                <a:solidFill>
                  <a:schemeClr val="dk1"/>
                </a:solidFill>
                <a:latin typeface="Courier New"/>
                <a:ea typeface="Courier New"/>
                <a:cs typeface="Courier New"/>
                <a:sym typeface="Courier New"/>
              </a:rPr>
              <a:t>hostname</a:t>
            </a:r>
            <a:r>
              <a:rPr b="0" i="0" lang="en-US" sz="1200" u="none">
                <a:solidFill>
                  <a:schemeClr val="dk1"/>
                </a:solidFill>
                <a:latin typeface="Courier New"/>
                <a:ea typeface="Courier New"/>
                <a:cs typeface="Courier New"/>
                <a:sym typeface="Courier New"/>
              </a:rPr>
              <a:t>  port              |    |       parameter </a:t>
            </a:r>
            <a:r>
              <a:rPr b="0" i="0" lang="en-US" sz="1200" u="none">
                <a:solidFill>
                  <a:srgbClr val="0000FF"/>
                </a:solidFill>
                <a:latin typeface="Courier New"/>
                <a:ea typeface="Courier New"/>
                <a:cs typeface="Courier New"/>
                <a:sym typeface="Courier New"/>
              </a:rPr>
              <a:t>query</a:t>
            </a:r>
            <a:r>
              <a:rPr b="0" i="0" lang="en-US" sz="1200" u="none">
                <a:solidFill>
                  <a:schemeClr val="dk1"/>
                </a:solidFill>
                <a:latin typeface="Courier New"/>
                <a:ea typeface="Courier New"/>
                <a:cs typeface="Courier New"/>
                <a:sym typeface="Courier New"/>
              </a:rPr>
              <a:t>  </a:t>
            </a:r>
            <a:r>
              <a:rPr b="0" i="0" lang="en-US" sz="1200" u="none">
                <a:solidFill>
                  <a:srgbClr val="38761D"/>
                </a:solidFill>
                <a:latin typeface="Courier New"/>
                <a:ea typeface="Courier New"/>
                <a:cs typeface="Courier New"/>
                <a:sym typeface="Courier New"/>
              </a:rPr>
              <a:t>fragment</a:t>
            </a:r>
            <a:endParaRPr>
              <a:solidFill>
                <a:srgbClr val="38761D"/>
              </a:solidFill>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    \_______________________________/ \_____________|____|____________/</a:t>
            </a:r>
            <a:endParaRPr/>
          </a:p>
          <a:p>
            <a:pPr indent="0" lvl="0" marL="0" marR="0" rtl="0" algn="l">
              <a:lnSpc>
                <a:spcPct val="100000"/>
              </a:lnSpc>
              <a:spcBef>
                <a:spcPts val="0"/>
              </a:spcBef>
              <a:spcAft>
                <a:spcPts val="0"/>
              </a:spcAft>
              <a:buClr>
                <a:schemeClr val="dk1"/>
              </a:buClr>
              <a:buSzPts val="1200"/>
              <a:buFont typeface="Courier New"/>
              <a:buNone/>
            </a:pPr>
            <a:r>
              <a:rPr b="1" i="0" lang="en-US" sz="1200" u="none">
                <a:solidFill>
                  <a:schemeClr val="dk1"/>
                </a:solidFill>
                <a:latin typeface="Courier New"/>
                <a:ea typeface="Courier New"/>
                <a:cs typeface="Courier New"/>
                <a:sym typeface="Courier New"/>
              </a:rPr>
              <a:t>scheme</a:t>
            </a:r>
            <a:r>
              <a:rPr b="0" i="0" lang="en-US" sz="1200" u="none">
                <a:solidFill>
                  <a:schemeClr val="dk1"/>
                </a:solidFill>
                <a:latin typeface="Courier New"/>
                <a:ea typeface="Courier New"/>
                <a:cs typeface="Courier New"/>
                <a:sym typeface="Courier New"/>
              </a:rPr>
              <a:t>                  |                               | |  |</a:t>
            </a:r>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                authority                           |</a:t>
            </a:r>
            <a:r>
              <a:rPr b="1" i="0" lang="en-US" sz="1200" u="none">
                <a:solidFill>
                  <a:schemeClr val="dk1"/>
                </a:solidFill>
                <a:latin typeface="Courier New"/>
                <a:ea typeface="Courier New"/>
                <a:cs typeface="Courier New"/>
                <a:sym typeface="Courier New"/>
              </a:rPr>
              <a:t>path</a:t>
            </a:r>
            <a:r>
              <a:rPr b="0" i="0" lang="en-US" sz="1200" u="none">
                <a:solidFill>
                  <a:schemeClr val="dk1"/>
                </a:solidFill>
                <a:latin typeface="Courier New"/>
                <a:ea typeface="Courier New"/>
                <a:cs typeface="Courier New"/>
                <a:sym typeface="Courier New"/>
              </a:rPr>
              <a:t>|</a:t>
            </a:r>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                                                    |    |</a:t>
            </a:r>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            path                       interpretable as filename</a:t>
            </a:r>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   ___________|____________                              |</a:t>
            </a:r>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 \ /                        \                             |</a:t>
            </a:r>
            <a:endParaRPr/>
          </a:p>
          <a:p>
            <a:pPr indent="0" lvl="0" marL="0" marR="0" rtl="0" algn="l">
              <a:lnSpc>
                <a:spcPct val="100000"/>
              </a:lnSpc>
              <a:spcBef>
                <a:spcPts val="0"/>
              </a:spcBef>
              <a:spcAft>
                <a:spcPts val="0"/>
              </a:spcAft>
              <a:buClr>
                <a:schemeClr val="dk1"/>
              </a:buClr>
              <a:buSzPts val="1200"/>
              <a:buFont typeface="Courier New"/>
              <a:buNone/>
            </a:pPr>
            <a:r>
              <a:rPr b="0" i="0" lang="en-US" sz="1200" u="none">
                <a:solidFill>
                  <a:schemeClr val="dk1"/>
                </a:solidFill>
                <a:latin typeface="Courier New"/>
                <a:ea typeface="Courier New"/>
                <a:cs typeface="Courier New"/>
                <a:sym typeface="Courier New"/>
              </a:rPr>
              <a:t>  urn:example:animal:ferret:nose               interpretable as extension</a:t>
            </a:r>
            <a:endParaRPr/>
          </a:p>
          <a:p>
            <a:pPr indent="0" lvl="0" marL="0" marR="0" rtl="0" algn="l">
              <a:lnSpc>
                <a:spcPct val="100000"/>
              </a:lnSpc>
              <a:spcBef>
                <a:spcPts val="0"/>
              </a:spcBef>
              <a:spcAft>
                <a:spcPts val="0"/>
              </a:spcAft>
              <a:buNone/>
            </a:pPr>
            <a:r>
              <a:t/>
            </a:r>
            <a:endParaRPr b="0" i="0" sz="1200" u="none">
              <a:solidFill>
                <a:schemeClr val="dk1"/>
              </a:solidFill>
              <a:latin typeface="Courier New"/>
              <a:ea typeface="Courier New"/>
              <a:cs typeface="Courier New"/>
              <a:sym typeface="Courier New"/>
            </a:endParaRPr>
          </a:p>
        </p:txBody>
      </p:sp>
      <p:sp>
        <p:nvSpPr>
          <p:cNvPr id="728" name="Google Shape;728;p70"/>
          <p:cNvSpPr txBox="1"/>
          <p:nvPr/>
        </p:nvSpPr>
        <p:spPr>
          <a:xfrm>
            <a:off x="2667000" y="4642300"/>
            <a:ext cx="64008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Calibri"/>
              <a:buNone/>
            </a:pPr>
            <a:r>
              <a:rPr i="0" lang="en-US" sz="1400" u="none">
                <a:solidFill>
                  <a:schemeClr val="dk1"/>
                </a:solidFill>
                <a:latin typeface="Calibri"/>
                <a:ea typeface="Calibri"/>
                <a:cs typeface="Calibri"/>
                <a:sym typeface="Calibri"/>
              </a:rPr>
              <a:t>Figure </a:t>
            </a:r>
            <a:r>
              <a:rPr lang="en-US">
                <a:solidFill>
                  <a:schemeClr val="dk1"/>
                </a:solidFill>
                <a:latin typeface="Calibri"/>
                <a:ea typeface="Calibri"/>
                <a:cs typeface="Calibri"/>
                <a:sym typeface="Calibri"/>
              </a:rPr>
              <a:t>source</a:t>
            </a:r>
            <a:r>
              <a:rPr i="0" lang="en-US" sz="1400" u="none">
                <a:solidFill>
                  <a:schemeClr val="dk1"/>
                </a:solidFill>
                <a:latin typeface="Calibri"/>
                <a:ea typeface="Calibri"/>
                <a:cs typeface="Calibri"/>
                <a:sym typeface="Calibri"/>
              </a:rPr>
              <a:t>: </a:t>
            </a:r>
            <a:r>
              <a:rPr lang="en-US" u="sng">
                <a:solidFill>
                  <a:schemeClr val="hlink"/>
                </a:solidFill>
                <a:latin typeface="Calibri"/>
                <a:ea typeface="Calibri"/>
                <a:cs typeface="Calibri"/>
                <a:sym typeface="Calibri"/>
                <a:hlinkClick r:id="rId3"/>
              </a:rPr>
              <a:t>Uniform Resource Identifier (Wikipedia)</a:t>
            </a:r>
            <a:endParaRPr>
              <a:latin typeface="Calibri"/>
              <a:ea typeface="Calibri"/>
              <a:cs typeface="Calibri"/>
              <a:sym typeface="Calibri"/>
            </a:endParaRPr>
          </a:p>
        </p:txBody>
      </p:sp>
      <p:sp>
        <p:nvSpPr>
          <p:cNvPr id="729" name="Google Shape;729;p70"/>
          <p:cNvSpPr txBox="1"/>
          <p:nvPr/>
        </p:nvSpPr>
        <p:spPr>
          <a:xfrm>
            <a:off x="1066800" y="3472300"/>
            <a:ext cx="7823100" cy="117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Other examples:</a:t>
            </a:r>
            <a:endParaRPr/>
          </a:p>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Calibri"/>
                <a:ea typeface="Calibri"/>
                <a:cs typeface="Calibri"/>
                <a:sym typeface="Calibri"/>
              </a:rPr>
              <a:t>   </a:t>
            </a:r>
            <a:r>
              <a:rPr b="0" i="0" lang="en-US" sz="1800" u="none">
                <a:solidFill>
                  <a:schemeClr val="dk1"/>
                </a:solidFill>
                <a:latin typeface="Courier New"/>
                <a:ea typeface="Courier New"/>
                <a:cs typeface="Courier New"/>
                <a:sym typeface="Courier New"/>
              </a:rPr>
              <a:t>http://example.org/absolute/path/to/resource.txt</a:t>
            </a:r>
            <a:endParaRPr/>
          </a:p>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Courier New"/>
                <a:ea typeface="Courier New"/>
                <a:cs typeface="Courier New"/>
                <a:sym typeface="Courier New"/>
              </a:rPr>
              <a:t> ftp://example.org/resource.txt</a:t>
            </a:r>
            <a:endParaRPr/>
          </a:p>
          <a:p>
            <a:pPr indent="0" lvl="0" marL="0" marR="0" rtl="0" algn="l">
              <a:lnSpc>
                <a:spcPct val="100000"/>
              </a:lnSpc>
              <a:spcBef>
                <a:spcPts val="0"/>
              </a:spcBef>
              <a:spcAft>
                <a:spcPts val="0"/>
              </a:spcAft>
              <a:buClr>
                <a:schemeClr val="dk1"/>
              </a:buClr>
              <a:buSzPts val="1800"/>
              <a:buFont typeface="Arial"/>
              <a:buChar char="•"/>
            </a:pPr>
            <a:r>
              <a:rPr b="0" i="0" lang="en-US" sz="1800" u="none">
                <a:solidFill>
                  <a:schemeClr val="dk1"/>
                </a:solidFill>
                <a:latin typeface="Courier New"/>
                <a:ea typeface="Courier New"/>
                <a:cs typeface="Courier New"/>
                <a:sym typeface="Courier New"/>
              </a:rPr>
              <a:t> urn:issn:1535-3613</a:t>
            </a:r>
            <a:endParaRPr b="0" i="0" sz="1800" u="none">
              <a:solidFill>
                <a:schemeClr val="dk1"/>
              </a:solidFill>
              <a:latin typeface="Courier New"/>
              <a:ea typeface="Courier New"/>
              <a:cs typeface="Courier New"/>
              <a:sym typeface="Courier New"/>
            </a:endParaRPr>
          </a:p>
        </p:txBody>
      </p:sp>
      <p:sp>
        <p:nvSpPr>
          <p:cNvPr id="730" name="Google Shape;730;p70"/>
          <p:cNvSpPr txBox="1"/>
          <p:nvPr>
            <p:ph idx="12" type="sldNum"/>
          </p:nvPr>
        </p:nvSpPr>
        <p:spPr>
          <a:xfrm>
            <a:off x="7010400" y="4937992"/>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1"/>
          <p:cNvSpPr txBox="1"/>
          <p:nvPr>
            <p:ph type="ctrTitle"/>
          </p:nvPr>
        </p:nvSpPr>
        <p:spPr>
          <a:xfrm>
            <a:off x="685800" y="376350"/>
            <a:ext cx="7772400" cy="1983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 </a:t>
            </a:r>
            <a:endParaRPr b="1" i="0" sz="4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4400"/>
              <a:buFont typeface="Calibri"/>
              <a:buNone/>
            </a:pPr>
            <a:r>
              <a:rPr b="1" lang="en-US" sz="4000"/>
              <a:t>Web Science and Web Architecture</a:t>
            </a:r>
            <a:endParaRPr b="1" sz="4000"/>
          </a:p>
          <a:p>
            <a:pPr indent="0" lvl="0" marL="0" rtl="0" algn="ctr">
              <a:spcBef>
                <a:spcPts val="0"/>
              </a:spcBef>
              <a:spcAft>
                <a:spcPts val="0"/>
              </a:spcAft>
              <a:buClr>
                <a:schemeClr val="dk1"/>
              </a:buClr>
              <a:buSzPts val="4400"/>
              <a:buFont typeface="Calibri"/>
              <a:buNone/>
            </a:pPr>
            <a:r>
              <a:rPr lang="en-US" sz="3600"/>
              <a:t>(Part 4 - Talking to Web Servers)</a:t>
            </a:r>
            <a:endParaRPr b="1"/>
          </a:p>
        </p:txBody>
      </p:sp>
      <p:sp>
        <p:nvSpPr>
          <p:cNvPr id="736" name="Google Shape;736;p71"/>
          <p:cNvSpPr txBox="1"/>
          <p:nvPr/>
        </p:nvSpPr>
        <p:spPr>
          <a:xfrm>
            <a:off x="1371600" y="2394300"/>
            <a:ext cx="6400800" cy="1307700"/>
          </a:xfrm>
          <a:prstGeom prst="rect">
            <a:avLst/>
          </a:prstGeom>
          <a:noFill/>
          <a:ln>
            <a:noFill/>
          </a:ln>
        </p:spPr>
        <p:txBody>
          <a:bodyPr anchorCtr="0" anchor="t" bIns="45700" lIns="91425" spcFirstLastPara="1" rIns="91425" wrap="square" tIns="45700">
            <a:noAutofit/>
          </a:bodyPr>
          <a:lstStyle/>
          <a:p>
            <a:pPr indent="0" lvl="0" marL="0" rtl="0" algn="ctr">
              <a:spcBef>
                <a:spcPts val="640"/>
              </a:spcBef>
              <a:spcAft>
                <a:spcPts val="0"/>
              </a:spcAft>
              <a:buNone/>
            </a:pPr>
            <a:r>
              <a:rPr lang="en-US" sz="3200">
                <a:solidFill>
                  <a:srgbClr val="404040"/>
                </a:solidFill>
                <a:latin typeface="Calibri"/>
                <a:ea typeface="Calibri"/>
                <a:cs typeface="Calibri"/>
                <a:sym typeface="Calibri"/>
              </a:rPr>
              <a:t>CS 432/532</a:t>
            </a:r>
            <a:endParaRPr sz="3200">
              <a:solidFill>
                <a:srgbClr val="404040"/>
              </a:solidFill>
              <a:latin typeface="Calibri"/>
              <a:ea typeface="Calibri"/>
              <a:cs typeface="Calibri"/>
              <a:sym typeface="Calibri"/>
            </a:endParaRPr>
          </a:p>
          <a:p>
            <a:pPr indent="0" lvl="0" marL="0" rtl="0" algn="ctr">
              <a:spcBef>
                <a:spcPts val="640"/>
              </a:spcBef>
              <a:spcAft>
                <a:spcPts val="0"/>
              </a:spcAft>
              <a:buNone/>
            </a:pPr>
            <a:r>
              <a:rPr lang="en-US" sz="3200">
                <a:solidFill>
                  <a:srgbClr val="404040"/>
                </a:solidFill>
                <a:latin typeface="Calibri"/>
                <a:ea typeface="Calibri"/>
                <a:cs typeface="Calibri"/>
                <a:sym typeface="Calibri"/>
              </a:rPr>
              <a:t>Old Dominion University</a:t>
            </a:r>
            <a:endParaRPr sz="3200">
              <a:solidFill>
                <a:srgbClr val="888888"/>
              </a:solidFill>
              <a:latin typeface="Calibri"/>
              <a:ea typeface="Calibri"/>
              <a:cs typeface="Calibri"/>
              <a:sym typeface="Calibri"/>
            </a:endParaRPr>
          </a:p>
        </p:txBody>
      </p:sp>
      <p:sp>
        <p:nvSpPr>
          <p:cNvPr id="737" name="Google Shape;737;p71"/>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i="0" lang="en-US" sz="1500" u="none" cap="none" strike="noStrike">
                <a:solidFill>
                  <a:srgbClr val="000000"/>
                </a:solidFill>
                <a:latin typeface="Calibri"/>
                <a:ea typeface="Calibri"/>
                <a:cs typeface="Calibri"/>
                <a:sym typeface="Calibri"/>
              </a:rPr>
              <a:t>This work is licensed under a </a:t>
            </a:r>
            <a:r>
              <a:rPr i="0" lang="en-US" sz="1500" u="sng" cap="none" strike="noStrike">
                <a:solidFill>
                  <a:srgbClr val="0000FF"/>
                </a:solidFill>
                <a:latin typeface="Calibri"/>
                <a:ea typeface="Calibri"/>
                <a:cs typeface="Calibri"/>
                <a:sym typeface="Calibri"/>
                <a:hlinkClick r:id="rId3">
                  <a:extLst>
                    <a:ext uri="{A12FA001-AC4F-418D-AE19-62706E023703}">
                      <ahyp:hlinkClr val="tx"/>
                    </a:ext>
                  </a:extLst>
                </a:hlinkClick>
              </a:rPr>
              <a:t>Creative Commons Attribution-NonCommercial-ShareAlike 3.0 Unported License</a:t>
            </a:r>
            <a:endParaRPr sz="1100">
              <a:latin typeface="Calibri"/>
              <a:ea typeface="Calibri"/>
              <a:cs typeface="Calibri"/>
              <a:sym typeface="Calibri"/>
            </a:endParaRPr>
          </a:p>
        </p:txBody>
      </p:sp>
      <p:pic>
        <p:nvPicPr>
          <p:cNvPr descr="Creative Commons License" id="738" name="Google Shape;738;p71"/>
          <p:cNvPicPr preferRelativeResize="0"/>
          <p:nvPr/>
        </p:nvPicPr>
        <p:blipFill rotWithShape="1">
          <a:blip r:embed="rId4">
            <a:alphaModFix/>
          </a:blip>
          <a:srcRect b="0" l="0" r="0" t="0"/>
          <a:stretch/>
        </p:blipFill>
        <p:spPr>
          <a:xfrm>
            <a:off x="4152900" y="4381500"/>
            <a:ext cx="628650" cy="221456"/>
          </a:xfrm>
          <a:prstGeom prst="rect">
            <a:avLst/>
          </a:prstGeom>
          <a:noFill/>
          <a:ln>
            <a:noFill/>
          </a:ln>
        </p:spPr>
      </p:pic>
      <p:sp>
        <p:nvSpPr>
          <p:cNvPr id="739" name="Google Shape;739;p71"/>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51" name="Google Shape;151;p1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The Web Itself is Worthy of Study</a:t>
            </a:r>
            <a:endParaRPr/>
          </a:p>
        </p:txBody>
      </p:sp>
      <p:sp>
        <p:nvSpPr>
          <p:cNvPr id="152" name="Google Shape;152;p18"/>
          <p:cNvSpPr txBox="1"/>
          <p:nvPr>
            <p:ph idx="1" type="body"/>
          </p:nvPr>
        </p:nvSpPr>
        <p:spPr>
          <a:xfrm>
            <a:off x="457200" y="1200150"/>
            <a:ext cx="8229600" cy="3394500"/>
          </a:xfrm>
          <a:prstGeom prst="rect">
            <a:avLst/>
          </a:prstGeom>
        </p:spPr>
        <p:txBody>
          <a:bodyPr anchorCtr="0" anchor="ctr" bIns="91425" lIns="91425" spcFirstLastPara="1" rIns="91425" wrap="square" tIns="91425">
            <a:noAutofit/>
          </a:bodyPr>
          <a:lstStyle/>
          <a:p>
            <a:pPr indent="-393700" lvl="0" marL="457200" rtl="0" algn="l">
              <a:spcBef>
                <a:spcPts val="640"/>
              </a:spcBef>
              <a:spcAft>
                <a:spcPts val="0"/>
              </a:spcAft>
              <a:buSzPts val="2600"/>
              <a:buChar char="•"/>
            </a:pPr>
            <a:r>
              <a:rPr lang="en-US" sz="2600"/>
              <a:t>"The Web is the most used and one of the most transformative applications in the history of computing, even of human communications."</a:t>
            </a:r>
            <a:endParaRPr sz="2600"/>
          </a:p>
          <a:p>
            <a:pPr indent="-393700" lvl="0" marL="457200" rtl="0" algn="l">
              <a:spcBef>
                <a:spcPts val="1000"/>
              </a:spcBef>
              <a:spcAft>
                <a:spcPts val="1000"/>
              </a:spcAft>
              <a:buSzPts val="2600"/>
              <a:buChar char="•"/>
            </a:pPr>
            <a:r>
              <a:rPr lang="en-US" sz="2600"/>
              <a:t>"There is significant interplay among the social interactions enabled by the Web's design, the scalable and open applications development mandated to support them, and the architectural and data requirements of these large-scale applications."</a:t>
            </a:r>
            <a:endParaRPr sz="2600"/>
          </a:p>
        </p:txBody>
      </p:sp>
      <p:sp>
        <p:nvSpPr>
          <p:cNvPr id="153" name="Google Shape;153;p18"/>
          <p:cNvSpPr txBox="1"/>
          <p:nvPr/>
        </p:nvSpPr>
        <p:spPr>
          <a:xfrm>
            <a:off x="36725" y="4551075"/>
            <a:ext cx="7123500" cy="3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u="sng">
                <a:solidFill>
                  <a:schemeClr val="hlink"/>
                </a:solidFill>
                <a:latin typeface="Calibri"/>
                <a:ea typeface="Calibri"/>
                <a:cs typeface="Calibri"/>
                <a:sym typeface="Calibri"/>
                <a:hlinkClick r:id="rId3"/>
              </a:rPr>
              <a:t>Web Science: An Interdisciplinary Approach to Understanding the Web | July 2008</a:t>
            </a:r>
            <a:r>
              <a:rPr lang="en-US" sz="1300">
                <a:latin typeface="Calibri"/>
                <a:ea typeface="Calibri"/>
                <a:cs typeface="Calibri"/>
                <a:sym typeface="Calibri"/>
              </a:rPr>
              <a:t> </a:t>
            </a:r>
            <a:endParaRPr sz="13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2"/>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Talking to HTTP servers…</a:t>
            </a:r>
            <a:endParaRPr/>
          </a:p>
        </p:txBody>
      </p:sp>
      <p:sp>
        <p:nvSpPr>
          <p:cNvPr id="745" name="Google Shape;745;p72"/>
          <p:cNvSpPr txBox="1"/>
          <p:nvPr/>
        </p:nvSpPr>
        <p:spPr>
          <a:xfrm>
            <a:off x="82525" y="950725"/>
            <a:ext cx="5403900" cy="17466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200" u="none">
                <a:solidFill>
                  <a:srgbClr val="0000FF"/>
                </a:solidFill>
                <a:latin typeface="Courier New"/>
                <a:ea typeface="Courier New"/>
                <a:cs typeface="Courier New"/>
                <a:sym typeface="Courier New"/>
              </a:rPr>
              <a:t>% curl </a:t>
            </a:r>
            <a:r>
              <a:rPr b="1" i="0" lang="en-US" sz="1200" u="none">
                <a:solidFill>
                  <a:srgbClr val="0000FF"/>
                </a:solidFill>
                <a:latin typeface="Courier New"/>
                <a:ea typeface="Courier New"/>
                <a:cs typeface="Courier New"/>
                <a:sym typeface="Courier New"/>
              </a:rPr>
              <a:t>--head</a:t>
            </a:r>
            <a:r>
              <a:rPr b="0" i="0" lang="en-US" sz="1200" u="none">
                <a:solidFill>
                  <a:srgbClr val="0000FF"/>
                </a:solidFill>
                <a:latin typeface="Courier New"/>
                <a:ea typeface="Courier New"/>
                <a:cs typeface="Courier New"/>
                <a:sym typeface="Courier New"/>
              </a:rPr>
              <a:t> https://www.cs.odu.edu/~m</a:t>
            </a:r>
            <a:r>
              <a:rPr lang="en-US" sz="1200">
                <a:solidFill>
                  <a:srgbClr val="0000FF"/>
                </a:solidFill>
                <a:latin typeface="Courier New"/>
                <a:ea typeface="Courier New"/>
                <a:cs typeface="Courier New"/>
                <a:sym typeface="Courier New"/>
              </a:rPr>
              <a:t>weigle</a:t>
            </a:r>
            <a:r>
              <a:rPr b="0" i="0" lang="en-US" sz="1200" u="none">
                <a:solidFill>
                  <a:srgbClr val="0000FF"/>
                </a:solidFill>
                <a:latin typeface="Courier New"/>
                <a:ea typeface="Courier New"/>
                <a:cs typeface="Courier New"/>
                <a:sym typeface="Courier New"/>
              </a:rPr>
              <a:t>/</a:t>
            </a:r>
            <a:endParaRPr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HTTP/1.1 200 OK</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Server: nginx</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Date: Fri, 03 Jan 2020 18:12:10 GMT</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Content-Type: text/html; charset=ISO-8859-1;</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Connection: keep-alive</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Expires: Tue, 01 Jan 2002 00:00:00 GMT</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Cache-Control: no-store, no-cache, must-revalidate</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Front-End-Https: on</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p:txBody>
      </p:sp>
      <p:sp>
        <p:nvSpPr>
          <p:cNvPr id="746" name="Google Shape;746;p72"/>
          <p:cNvSpPr txBox="1"/>
          <p:nvPr/>
        </p:nvSpPr>
        <p:spPr>
          <a:xfrm>
            <a:off x="82525" y="2760875"/>
            <a:ext cx="8852100" cy="20871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0" i="0" lang="en-US" sz="1300" u="none">
                <a:solidFill>
                  <a:srgbClr val="0000FF"/>
                </a:solidFill>
                <a:latin typeface="Courier New"/>
                <a:ea typeface="Courier New"/>
                <a:cs typeface="Courier New"/>
                <a:sym typeface="Courier New"/>
              </a:rPr>
              <a:t>% curl </a:t>
            </a:r>
            <a:r>
              <a:rPr b="1" i="0" lang="en-US" sz="1300" u="none">
                <a:solidFill>
                  <a:srgbClr val="0000FF"/>
                </a:solidFill>
                <a:latin typeface="Courier New"/>
                <a:ea typeface="Courier New"/>
                <a:cs typeface="Courier New"/>
                <a:sym typeface="Courier New"/>
              </a:rPr>
              <a:t>-I</a:t>
            </a:r>
            <a:r>
              <a:rPr b="0" i="0" lang="en-US" sz="1300" u="none">
                <a:solidFill>
                  <a:srgbClr val="0000FF"/>
                </a:solidFill>
                <a:latin typeface="Courier New"/>
                <a:ea typeface="Courier New"/>
                <a:cs typeface="Courier New"/>
                <a:sym typeface="Courier New"/>
              </a:rPr>
              <a:t> http://www.google.com/</a:t>
            </a:r>
            <a:endParaRPr sz="1300">
              <a:solidFill>
                <a:srgbClr val="0000FF"/>
              </a:solidFill>
            </a:endParaRPr>
          </a:p>
          <a:p>
            <a:pPr indent="0" lvl="0" marL="0" marR="0" rtl="0" algn="l">
              <a:lnSpc>
                <a:spcPct val="100000"/>
              </a:lnSpc>
              <a:spcBef>
                <a:spcPts val="0"/>
              </a:spcBef>
              <a:spcAft>
                <a:spcPts val="0"/>
              </a:spcAft>
              <a:buClr>
                <a:schemeClr val="dk1"/>
              </a:buClr>
              <a:buSzPts val="1400"/>
              <a:buFont typeface="Courier New"/>
              <a:buNone/>
            </a:pPr>
            <a:r>
              <a:rPr b="0" i="0" lang="en-US" sz="1300" u="none">
                <a:solidFill>
                  <a:schemeClr val="dk1"/>
                </a:solidFill>
                <a:latin typeface="Courier New"/>
                <a:ea typeface="Courier New"/>
                <a:cs typeface="Courier New"/>
                <a:sym typeface="Courier New"/>
              </a:rPr>
              <a:t>HTTP/1.1 200 OK</a:t>
            </a:r>
            <a:endParaRPr sz="1300"/>
          </a:p>
          <a:p>
            <a:pPr indent="0" lvl="0" marL="0" marR="0" rtl="0" algn="l">
              <a:lnSpc>
                <a:spcPct val="100000"/>
              </a:lnSpc>
              <a:spcBef>
                <a:spcPts val="0"/>
              </a:spcBef>
              <a:spcAft>
                <a:spcPts val="0"/>
              </a:spcAft>
              <a:buClr>
                <a:schemeClr val="dk1"/>
              </a:buClr>
              <a:buSzPts val="1400"/>
              <a:buFont typeface="Courier New"/>
              <a:buNone/>
            </a:pPr>
            <a:r>
              <a:rPr b="0" i="0" lang="en-US" sz="1300" u="none">
                <a:solidFill>
                  <a:schemeClr val="dk1"/>
                </a:solidFill>
                <a:latin typeface="Courier New"/>
                <a:ea typeface="Courier New"/>
                <a:cs typeface="Courier New"/>
                <a:sym typeface="Courier New"/>
              </a:rPr>
              <a:t>Cache-Control: private, max-age=0</a:t>
            </a:r>
            <a:endParaRPr sz="1300"/>
          </a:p>
          <a:p>
            <a:pPr indent="0" lvl="0" marL="0" marR="0" rtl="0" algn="l">
              <a:lnSpc>
                <a:spcPct val="100000"/>
              </a:lnSpc>
              <a:spcBef>
                <a:spcPts val="0"/>
              </a:spcBef>
              <a:spcAft>
                <a:spcPts val="0"/>
              </a:spcAft>
              <a:buClr>
                <a:schemeClr val="dk1"/>
              </a:buClr>
              <a:buSzPts val="1400"/>
              <a:buFont typeface="Courier New"/>
              <a:buNone/>
            </a:pPr>
            <a:r>
              <a:rPr b="0" i="0" lang="en-US" sz="1300" u="none">
                <a:solidFill>
                  <a:schemeClr val="dk1"/>
                </a:solidFill>
                <a:latin typeface="Courier New"/>
                <a:ea typeface="Courier New"/>
                <a:cs typeface="Courier New"/>
                <a:sym typeface="Courier New"/>
              </a:rPr>
              <a:t>Date: Mon, 12 Jan 2009 15:45:57 GMT</a:t>
            </a:r>
            <a:endParaRPr sz="1300"/>
          </a:p>
          <a:p>
            <a:pPr indent="0" lvl="0" marL="0" marR="0" rtl="0" algn="l">
              <a:lnSpc>
                <a:spcPct val="100000"/>
              </a:lnSpc>
              <a:spcBef>
                <a:spcPts val="0"/>
              </a:spcBef>
              <a:spcAft>
                <a:spcPts val="0"/>
              </a:spcAft>
              <a:buClr>
                <a:schemeClr val="dk1"/>
              </a:buClr>
              <a:buSzPts val="1400"/>
              <a:buFont typeface="Courier New"/>
              <a:buNone/>
            </a:pPr>
            <a:r>
              <a:rPr b="0" i="0" lang="en-US" sz="1300" u="none">
                <a:solidFill>
                  <a:schemeClr val="dk1"/>
                </a:solidFill>
                <a:latin typeface="Courier New"/>
                <a:ea typeface="Courier New"/>
                <a:cs typeface="Courier New"/>
                <a:sym typeface="Courier New"/>
              </a:rPr>
              <a:t>Expires: -1</a:t>
            </a:r>
            <a:endParaRPr sz="1300"/>
          </a:p>
          <a:p>
            <a:pPr indent="0" lvl="0" marL="0" marR="0" rtl="0" algn="l">
              <a:lnSpc>
                <a:spcPct val="100000"/>
              </a:lnSpc>
              <a:spcBef>
                <a:spcPts val="0"/>
              </a:spcBef>
              <a:spcAft>
                <a:spcPts val="0"/>
              </a:spcAft>
              <a:buClr>
                <a:schemeClr val="dk1"/>
              </a:buClr>
              <a:buSzPts val="1400"/>
              <a:buFont typeface="Courier New"/>
              <a:buNone/>
            </a:pPr>
            <a:r>
              <a:rPr b="0" i="0" lang="en-US" sz="1300" u="none">
                <a:solidFill>
                  <a:schemeClr val="dk1"/>
                </a:solidFill>
                <a:latin typeface="Courier New"/>
                <a:ea typeface="Courier New"/>
                <a:cs typeface="Courier New"/>
                <a:sym typeface="Courier New"/>
              </a:rPr>
              <a:t>Content-Type: text/html; charset=ISO-8859-1</a:t>
            </a:r>
            <a:endParaRPr sz="1300"/>
          </a:p>
          <a:p>
            <a:pPr indent="0" lvl="0" marL="0" marR="0" rtl="0" algn="l">
              <a:lnSpc>
                <a:spcPct val="100000"/>
              </a:lnSpc>
              <a:spcBef>
                <a:spcPts val="0"/>
              </a:spcBef>
              <a:spcAft>
                <a:spcPts val="0"/>
              </a:spcAft>
              <a:buClr>
                <a:schemeClr val="dk1"/>
              </a:buClr>
              <a:buSzPts val="1400"/>
              <a:buFont typeface="Courier New"/>
              <a:buNone/>
            </a:pPr>
            <a:r>
              <a:rPr b="0" i="0" lang="en-US" sz="1300" u="none">
                <a:solidFill>
                  <a:schemeClr val="dk1"/>
                </a:solidFill>
                <a:latin typeface="Courier New"/>
                <a:ea typeface="Courier New"/>
                <a:cs typeface="Courier New"/>
                <a:sym typeface="Courier New"/>
              </a:rPr>
              <a:t>Set-Cookie: PREF=ID=9a80d3f602b685f3:TM=1231775157:LM=1231775157:S=imGxRyNsTD0Zczm5; </a:t>
            </a:r>
            <a:endParaRPr sz="1300"/>
          </a:p>
          <a:p>
            <a:pPr indent="0" lvl="0" marL="0" marR="0" rtl="0" algn="l">
              <a:lnSpc>
                <a:spcPct val="100000"/>
              </a:lnSpc>
              <a:spcBef>
                <a:spcPts val="0"/>
              </a:spcBef>
              <a:spcAft>
                <a:spcPts val="0"/>
              </a:spcAft>
              <a:buClr>
                <a:schemeClr val="dk1"/>
              </a:buClr>
              <a:buSzPts val="1400"/>
              <a:buFont typeface="Courier New"/>
              <a:buNone/>
            </a:pPr>
            <a:r>
              <a:rPr b="0" i="0" lang="en-US" sz="1300" u="none">
                <a:solidFill>
                  <a:schemeClr val="dk1"/>
                </a:solidFill>
                <a:latin typeface="Courier New"/>
                <a:ea typeface="Courier New"/>
                <a:cs typeface="Courier New"/>
                <a:sym typeface="Courier New"/>
              </a:rPr>
              <a:t>expires=Wed, 12-Jan-2011 15:45:57 GMT; path=/; domain=.google.com</a:t>
            </a:r>
            <a:endParaRPr sz="1300"/>
          </a:p>
          <a:p>
            <a:pPr indent="0" lvl="0" marL="0" marR="0" rtl="0" algn="l">
              <a:lnSpc>
                <a:spcPct val="100000"/>
              </a:lnSpc>
              <a:spcBef>
                <a:spcPts val="0"/>
              </a:spcBef>
              <a:spcAft>
                <a:spcPts val="0"/>
              </a:spcAft>
              <a:buClr>
                <a:schemeClr val="dk1"/>
              </a:buClr>
              <a:buSzPts val="1400"/>
              <a:buFont typeface="Courier New"/>
              <a:buNone/>
            </a:pPr>
            <a:r>
              <a:rPr b="0" i="0" lang="en-US" sz="1300" u="none">
                <a:solidFill>
                  <a:schemeClr val="dk1"/>
                </a:solidFill>
                <a:latin typeface="Courier New"/>
                <a:ea typeface="Courier New"/>
                <a:cs typeface="Courier New"/>
                <a:sym typeface="Courier New"/>
              </a:rPr>
              <a:t>Server: gws</a:t>
            </a:r>
            <a:endParaRPr sz="1300"/>
          </a:p>
          <a:p>
            <a:pPr indent="0" lvl="0" marL="0" marR="0" rtl="0" algn="l">
              <a:lnSpc>
                <a:spcPct val="100000"/>
              </a:lnSpc>
              <a:spcBef>
                <a:spcPts val="0"/>
              </a:spcBef>
              <a:spcAft>
                <a:spcPts val="0"/>
              </a:spcAft>
              <a:buClr>
                <a:schemeClr val="dk1"/>
              </a:buClr>
              <a:buSzPts val="1400"/>
              <a:buFont typeface="Courier New"/>
              <a:buNone/>
            </a:pPr>
            <a:r>
              <a:rPr b="0" i="0" lang="en-US" sz="1300" u="none">
                <a:solidFill>
                  <a:schemeClr val="dk1"/>
                </a:solidFill>
                <a:latin typeface="Courier New"/>
                <a:ea typeface="Courier New"/>
                <a:cs typeface="Courier New"/>
                <a:sym typeface="Courier New"/>
              </a:rPr>
              <a:t>Content-Length: 0</a:t>
            </a:r>
            <a:endParaRPr sz="1300"/>
          </a:p>
          <a:p>
            <a:pPr indent="0" lvl="0" marL="0" marR="0" rtl="0" algn="l">
              <a:lnSpc>
                <a:spcPct val="100000"/>
              </a:lnSpc>
              <a:spcBef>
                <a:spcPts val="0"/>
              </a:spcBef>
              <a:spcAft>
                <a:spcPts val="0"/>
              </a:spcAft>
              <a:buNone/>
            </a:pPr>
            <a:r>
              <a:t/>
            </a:r>
            <a:endParaRPr b="0" i="0" sz="1300" u="none">
              <a:solidFill>
                <a:schemeClr val="dk1"/>
              </a:solidFill>
              <a:latin typeface="Courier New"/>
              <a:ea typeface="Courier New"/>
              <a:cs typeface="Courier New"/>
              <a:sym typeface="Courier New"/>
            </a:endParaRPr>
          </a:p>
        </p:txBody>
      </p:sp>
      <p:sp>
        <p:nvSpPr>
          <p:cNvPr id="747" name="Google Shape;747;p72"/>
          <p:cNvSpPr txBox="1"/>
          <p:nvPr>
            <p:ph idx="12" type="sldNum"/>
          </p:nvPr>
        </p:nvSpPr>
        <p:spPr>
          <a:xfrm>
            <a:off x="7010400" y="4892956"/>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48" name="Google Shape;748;p72"/>
          <p:cNvSpPr txBox="1"/>
          <p:nvPr/>
        </p:nvSpPr>
        <p:spPr>
          <a:xfrm>
            <a:off x="5677450" y="1986413"/>
            <a:ext cx="33831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u="sng">
                <a:solidFill>
                  <a:schemeClr val="hlink"/>
                </a:solidFill>
                <a:latin typeface="Calibri"/>
                <a:ea typeface="Calibri"/>
                <a:cs typeface="Calibri"/>
                <a:sym typeface="Calibri"/>
                <a:hlinkClick r:id="rId3"/>
              </a:rPr>
              <a:t>How To Use</a:t>
            </a:r>
            <a:r>
              <a:rPr lang="en-US" sz="1600">
                <a:latin typeface="Calibri"/>
                <a:ea typeface="Calibri"/>
                <a:cs typeface="Calibri"/>
                <a:sym typeface="Calibri"/>
              </a:rPr>
              <a:t> - curl</a:t>
            </a:r>
            <a:r>
              <a:rPr lang="en-US" sz="1600">
                <a:latin typeface="Calibri"/>
                <a:ea typeface="Calibri"/>
                <a:cs typeface="Calibri"/>
                <a:sym typeface="Calibri"/>
              </a:rPr>
              <a:t> </a:t>
            </a:r>
            <a:endParaRPr sz="16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3"/>
          <p:cNvSpPr txBox="1"/>
          <p:nvPr/>
        </p:nvSpPr>
        <p:spPr>
          <a:xfrm>
            <a:off x="63375" y="721175"/>
            <a:ext cx="5483700" cy="197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0000FF"/>
                </a:solidFill>
                <a:latin typeface="Courier New"/>
                <a:ea typeface="Courier New"/>
                <a:cs typeface="Courier New"/>
                <a:sym typeface="Courier New"/>
              </a:rPr>
              <a:t>% curl https://www.cs.odu.edu/~mweigle/</a:t>
            </a:r>
            <a:endParaRPr sz="1100">
              <a:solidFill>
                <a:srgbClr val="0000FF"/>
              </a:solidFill>
            </a:endParaRPr>
          </a:p>
          <a:p>
            <a:pPr indent="0" lvl="0" marL="0" rtl="0" algn="l">
              <a:spcBef>
                <a:spcPts val="0"/>
              </a:spcBef>
              <a:spcAft>
                <a:spcPts val="0"/>
              </a:spcAft>
              <a:buNone/>
            </a:pPr>
            <a:r>
              <a:rPr lang="en-US" sz="1100">
                <a:solidFill>
                  <a:schemeClr val="dk1"/>
                </a:solidFill>
                <a:latin typeface="Courier New"/>
                <a:ea typeface="Courier New"/>
                <a:cs typeface="Courier New"/>
                <a:sym typeface="Courier New"/>
              </a:rPr>
              <a:t>&lt;!DOCTYPE html</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100">
                <a:solidFill>
                  <a:schemeClr val="dk1"/>
                </a:solidFill>
                <a:latin typeface="Courier New"/>
                <a:ea typeface="Courier New"/>
                <a:cs typeface="Courier New"/>
                <a:sym typeface="Courier New"/>
              </a:rPr>
              <a:t>    PUBLIC "-//W3C//DTD XHTML 1.0 Transitional//EN"</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100">
                <a:solidFill>
                  <a:schemeClr val="dk1"/>
                </a:solidFill>
                <a:latin typeface="Courier New"/>
                <a:ea typeface="Courier New"/>
                <a:cs typeface="Courier New"/>
                <a:sym typeface="Courier New"/>
              </a:rPr>
              <a:t>    "http://www.w3.org/TR/xhtml1/DTD/xhtml1-transitional.dtd"&gt;</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100">
                <a:solidFill>
                  <a:schemeClr val="dk1"/>
                </a:solidFill>
                <a:latin typeface="Courier New"/>
                <a:ea typeface="Courier New"/>
                <a:cs typeface="Courier New"/>
                <a:sym typeface="Courier New"/>
              </a:rPr>
              <a:t>&lt;!--&lt;html xmlns="http://www.w3.org/1999/xhtml" $GmaIEFix&gt;--&gt;</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100">
                <a:solidFill>
                  <a:schemeClr val="dk1"/>
                </a:solidFill>
                <a:latin typeface="Courier New"/>
                <a:ea typeface="Courier New"/>
                <a:cs typeface="Courier New"/>
                <a:sym typeface="Courier New"/>
              </a:rPr>
              <a:t>&lt;html xmlns="http://www.w3.org/1999/xhtml"&gt;</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100">
                <a:solidFill>
                  <a:schemeClr val="dk1"/>
                </a:solidFill>
                <a:latin typeface="Courier New"/>
                <a:ea typeface="Courier New"/>
                <a:cs typeface="Courier New"/>
                <a:sym typeface="Courier New"/>
              </a:rPr>
              <a:t>&lt;head&gt;</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100">
                <a:solidFill>
                  <a:schemeClr val="dk1"/>
                </a:solidFill>
                <a:latin typeface="Courier New"/>
                <a:ea typeface="Courier New"/>
                <a:cs typeface="Courier New"/>
                <a:sym typeface="Courier New"/>
              </a:rPr>
              <a:t>  &lt;title&gt;Home | Michele C. Weigle &lt;/title&gt;</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100">
                <a:solidFill>
                  <a:schemeClr val="dk1"/>
                </a:solidFill>
                <a:latin typeface="Courier New"/>
                <a:ea typeface="Courier New"/>
                <a:cs typeface="Courier New"/>
                <a:sym typeface="Courier New"/>
              </a:rPr>
              <a:t>  &lt;meta http-equiv='Content-Style-Type' content='text/css' /&gt;</a:t>
            </a:r>
            <a:endParaRPr sz="11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100">
                <a:solidFill>
                  <a:srgbClr val="0000FF"/>
                </a:solidFill>
                <a:latin typeface="Courier New"/>
                <a:ea typeface="Courier New"/>
                <a:cs typeface="Courier New"/>
                <a:sym typeface="Courier New"/>
              </a:rPr>
              <a:t>...</a:t>
            </a:r>
            <a:endParaRPr sz="1100"/>
          </a:p>
        </p:txBody>
      </p:sp>
      <p:sp>
        <p:nvSpPr>
          <p:cNvPr id="754" name="Google Shape;754;p73"/>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more curl…</a:t>
            </a:r>
            <a:endParaRPr/>
          </a:p>
        </p:txBody>
      </p:sp>
      <p:sp>
        <p:nvSpPr>
          <p:cNvPr id="755" name="Google Shape;755;p73"/>
          <p:cNvSpPr txBox="1"/>
          <p:nvPr/>
        </p:nvSpPr>
        <p:spPr>
          <a:xfrm>
            <a:off x="2249675" y="2369275"/>
            <a:ext cx="6821100" cy="24975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lang="en-US" sz="1100">
                <a:solidFill>
                  <a:srgbClr val="0000FF"/>
                </a:solidFill>
                <a:latin typeface="Courier New"/>
                <a:ea typeface="Courier New"/>
                <a:cs typeface="Courier New"/>
                <a:sym typeface="Courier New"/>
              </a:rPr>
              <a:t>%</a:t>
            </a:r>
            <a:r>
              <a:rPr b="0" i="0" lang="en-US" sz="1100" u="none">
                <a:solidFill>
                  <a:srgbClr val="0000FF"/>
                </a:solidFill>
                <a:latin typeface="Courier New"/>
                <a:ea typeface="Courier New"/>
                <a:cs typeface="Courier New"/>
                <a:sym typeface="Courier New"/>
              </a:rPr>
              <a:t> curl </a:t>
            </a:r>
            <a:r>
              <a:rPr b="1" i="0" lang="en-US" sz="1100" u="none">
                <a:solidFill>
                  <a:srgbClr val="0000FF"/>
                </a:solidFill>
                <a:latin typeface="Courier New"/>
                <a:ea typeface="Courier New"/>
                <a:cs typeface="Courier New"/>
                <a:sym typeface="Courier New"/>
              </a:rPr>
              <a:t>-i</a:t>
            </a:r>
            <a:r>
              <a:rPr b="0" i="0" lang="en-US" sz="1100" u="none">
                <a:solidFill>
                  <a:srgbClr val="0000FF"/>
                </a:solidFill>
                <a:latin typeface="Courier New"/>
                <a:ea typeface="Courier New"/>
                <a:cs typeface="Courier New"/>
                <a:sym typeface="Courier New"/>
              </a:rPr>
              <a:t> https://www.cs.odu.edu/~m</a:t>
            </a:r>
            <a:r>
              <a:rPr lang="en-US" sz="1100">
                <a:solidFill>
                  <a:srgbClr val="0000FF"/>
                </a:solidFill>
                <a:latin typeface="Courier New"/>
                <a:ea typeface="Courier New"/>
                <a:cs typeface="Courier New"/>
                <a:sym typeface="Courier New"/>
              </a:rPr>
              <a:t>weigle</a:t>
            </a:r>
            <a:r>
              <a:rPr b="0" i="0" lang="en-US" sz="1100" u="none">
                <a:solidFill>
                  <a:srgbClr val="0000FF"/>
                </a:solidFill>
                <a:latin typeface="Courier New"/>
                <a:ea typeface="Courier New"/>
                <a:cs typeface="Courier New"/>
                <a:sym typeface="Courier New"/>
              </a:rPr>
              <a:t>/</a:t>
            </a:r>
            <a:endParaRPr sz="11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HTTP/1.1 200 OK</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Server: nginx</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Date: Fri, 03 Jan 2020 18:11:04 GMT</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Content-Type: text/html; charset=ISO-8859-1;</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Transfer-Encoding: chunked</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Connection: keep-alive</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Expires: Tue, 01 Jan 2002 00:00:00 GMT</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Cache-Control: no-store, no-cache, must-revalidate</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Vary: Accept-Encoding</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Front-End-Https: on</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t/>
            </a:r>
            <a:endParaRPr sz="11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&lt;!DOCTYPE html</a:t>
            </a:r>
            <a:endParaRPr sz="11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100">
                <a:solidFill>
                  <a:srgbClr val="0000FF"/>
                </a:solidFill>
                <a:latin typeface="Courier New"/>
                <a:ea typeface="Courier New"/>
                <a:cs typeface="Courier New"/>
                <a:sym typeface="Courier New"/>
              </a:rPr>
              <a:t>...  </a:t>
            </a:r>
            <a:r>
              <a:rPr lang="en-US" sz="1100">
                <a:solidFill>
                  <a:schemeClr val="dk1"/>
                </a:solidFill>
                <a:latin typeface="Courier New"/>
                <a:ea typeface="Courier New"/>
                <a:cs typeface="Courier New"/>
                <a:sym typeface="Courier New"/>
              </a:rPr>
              <a:t>  </a:t>
            </a:r>
            <a:endParaRPr b="0" i="0" sz="1100" u="none">
              <a:solidFill>
                <a:schemeClr val="dk1"/>
              </a:solidFill>
              <a:latin typeface="Courier New"/>
              <a:ea typeface="Courier New"/>
              <a:cs typeface="Courier New"/>
              <a:sym typeface="Courier New"/>
            </a:endParaRPr>
          </a:p>
        </p:txBody>
      </p:sp>
      <p:sp>
        <p:nvSpPr>
          <p:cNvPr id="756" name="Google Shape;756;p73"/>
          <p:cNvSpPr txBox="1"/>
          <p:nvPr>
            <p:ph idx="12" type="sldNum"/>
          </p:nvPr>
        </p:nvSpPr>
        <p:spPr>
          <a:xfrm>
            <a:off x="6959175" y="4938006"/>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4"/>
          <p:cNvSpPr txBox="1"/>
          <p:nvPr/>
        </p:nvSpPr>
        <p:spPr>
          <a:xfrm>
            <a:off x="457200" y="1202979"/>
            <a:ext cx="7980300" cy="234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000FF"/>
                </a:solidFill>
                <a:latin typeface="Courier New"/>
                <a:ea typeface="Courier New"/>
                <a:cs typeface="Courier New"/>
                <a:sym typeface="Courier New"/>
              </a:rPr>
              <a:t>% wget https://www.cs.odu.edu/~mweigle/</a:t>
            </a:r>
            <a:endParaRPr sz="1200">
              <a:solidFill>
                <a:srgbClr val="0000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--2020-05-25 14:48:26--  https://www.cs.odu.edu/~mweigle/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Resolving www.cs.odu.edu (www.cs.odu.edu)... 128.82.4.161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Connecting to www.cs.odu.edu (www.cs.odu.edu)|128.82.4.161|:443... connected.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HTTP request sent, awaiting response... 200 OK</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Length: unspecified [text/html]</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Saving to: 'index.html'</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index.html          	[ &lt;=&gt;           	]  20.92K  --.-KB/s	in 0.005s</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2020-05-25 14:48:27 (3.95 MB/s) - 'index.html' saved [21420]</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p:txBody>
      </p:sp>
      <p:sp>
        <p:nvSpPr>
          <p:cNvPr id="762" name="Google Shape;762;p74"/>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wget</a:t>
            </a:r>
            <a:endParaRPr/>
          </a:p>
        </p:txBody>
      </p:sp>
      <p:sp>
        <p:nvSpPr>
          <p:cNvPr id="763" name="Google Shape;763;p74"/>
          <p:cNvSpPr txBox="1"/>
          <p:nvPr>
            <p:ph idx="12" type="sldNum"/>
          </p:nvPr>
        </p:nvSpPr>
        <p:spPr>
          <a:xfrm>
            <a:off x="6959175" y="4892931"/>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70" name="Google Shape;770;p75"/>
          <p:cNvSpPr txBox="1"/>
          <p:nvPr/>
        </p:nvSpPr>
        <p:spPr>
          <a:xfrm>
            <a:off x="976175" y="1657144"/>
            <a:ext cx="7506000" cy="19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latin typeface="Calibri"/>
                <a:ea typeface="Calibri"/>
                <a:cs typeface="Calibri"/>
                <a:sym typeface="Calibri"/>
              </a:rPr>
              <a:t>curl and wget are useful, but issuing raw HTTP requests is more fun...</a:t>
            </a:r>
            <a:endParaRPr sz="4800">
              <a:latin typeface="Calibri"/>
              <a:ea typeface="Calibri"/>
              <a:cs typeface="Calibri"/>
              <a:sym typeface="Calibri"/>
            </a:endParaRPr>
          </a:p>
        </p:txBody>
      </p:sp>
      <p:sp>
        <p:nvSpPr>
          <p:cNvPr id="771" name="Google Shape;771;p75"/>
          <p:cNvSpPr txBox="1"/>
          <p:nvPr/>
        </p:nvSpPr>
        <p:spPr>
          <a:xfrm>
            <a:off x="445325" y="883258"/>
            <a:ext cx="54825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See: </a:t>
            </a:r>
            <a:r>
              <a:rPr lang="en-US" sz="1800" u="sng">
                <a:solidFill>
                  <a:schemeClr val="hlink"/>
                </a:solidFill>
                <a:latin typeface="Calibri"/>
                <a:ea typeface="Calibri"/>
                <a:cs typeface="Calibri"/>
                <a:sym typeface="Calibri"/>
                <a:hlinkClick r:id="rId3"/>
              </a:rPr>
              <a:t>curl vs Wget</a:t>
            </a:r>
            <a:r>
              <a:rPr lang="en-US" sz="1800">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6"/>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GET</a:t>
            </a:r>
            <a:endParaRPr/>
          </a:p>
        </p:txBody>
      </p:sp>
      <p:sp>
        <p:nvSpPr>
          <p:cNvPr id="777" name="Google Shape;777;p76"/>
          <p:cNvSpPr txBox="1"/>
          <p:nvPr/>
        </p:nvSpPr>
        <p:spPr>
          <a:xfrm>
            <a:off x="252775" y="405850"/>
            <a:ext cx="4487400" cy="458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b="1" lang="en-US" sz="1100">
                <a:solidFill>
                  <a:srgbClr val="0000FF"/>
                </a:solidFill>
                <a:latin typeface="Courier New"/>
                <a:ea typeface="Courier New"/>
                <a:cs typeface="Courier New"/>
                <a:sym typeface="Courier New"/>
              </a:rPr>
              <a:t>%</a:t>
            </a:r>
            <a:r>
              <a:rPr b="1" i="0" lang="en-US" sz="1100" u="none">
                <a:solidFill>
                  <a:srgbClr val="0000FF"/>
                </a:solidFill>
                <a:latin typeface="Courier New"/>
                <a:ea typeface="Courier New"/>
                <a:cs typeface="Courier New"/>
                <a:sym typeface="Courier New"/>
              </a:rPr>
              <a:t> telnet </a:t>
            </a:r>
            <a:r>
              <a:rPr b="1" lang="en-US" sz="1100">
                <a:solidFill>
                  <a:srgbClr val="0000FF"/>
                </a:solidFill>
                <a:latin typeface="Courier New"/>
                <a:ea typeface="Courier New"/>
                <a:cs typeface="Courier New"/>
                <a:sym typeface="Courier New"/>
              </a:rPr>
              <a:t>example.com</a:t>
            </a:r>
            <a:r>
              <a:rPr b="1" i="0" lang="en-US" sz="1100" u="none">
                <a:solidFill>
                  <a:srgbClr val="0000FF"/>
                </a:solidFill>
                <a:latin typeface="Courier New"/>
                <a:ea typeface="Courier New"/>
                <a:cs typeface="Courier New"/>
                <a:sym typeface="Courier New"/>
              </a:rPr>
              <a:t> 80</a:t>
            </a:r>
            <a:endParaRPr b="1" sz="11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Trying 93.184.216.34...</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Connected to example.com.</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Escape character is '^]'.</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GET / HTTP/1.1</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Host: example.com</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Connection: close</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HTTP/1.1 200 OK</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Accept-Ranges: bytes</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Cache-Control: max-age=604800</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Content-Type: text/html; charset=UTF-8</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Date: Fri, 03 Jan 2020 18:33:26 GMT</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Etag: "3147526947+gzip"</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Expires: Fri, 10 Jan 2020 18:33:26 GMT</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Last-Modified: Thu, 17 Oct 2019 07:18:26 GMT</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Server: ECS (dcb/7EEB)</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Vary: Accept-Encoding</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X-Cache: HIT</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Content-Length: 1256</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Connection: close</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&lt;!doctype html&gt;</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urier New"/>
                <a:ea typeface="Courier New"/>
                <a:cs typeface="Courier New"/>
                <a:sym typeface="Courier New"/>
              </a:rPr>
              <a:t>&lt;html&gt;</a:t>
            </a:r>
            <a:endParaRPr sz="11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Arial"/>
              <a:buNone/>
            </a:pPr>
            <a:r>
              <a:rPr b="1" lang="en-US" sz="1100">
                <a:solidFill>
                  <a:srgbClr val="0000FF"/>
                </a:solidFill>
                <a:latin typeface="Courier New"/>
                <a:ea typeface="Courier New"/>
                <a:cs typeface="Courier New"/>
                <a:sym typeface="Courier New"/>
              </a:rPr>
              <a:t>...</a:t>
            </a:r>
            <a:endParaRPr b="1" i="0" sz="1100" u="none">
              <a:solidFill>
                <a:srgbClr val="0000FF"/>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100" u="none">
                <a:solidFill>
                  <a:schemeClr val="dk1"/>
                </a:solidFill>
                <a:latin typeface="Courier New"/>
                <a:ea typeface="Courier New"/>
                <a:cs typeface="Courier New"/>
                <a:sym typeface="Courier New"/>
              </a:rPr>
              <a:t>Connection closed by foreign host.</a:t>
            </a:r>
            <a:endParaRPr sz="1100"/>
          </a:p>
          <a:p>
            <a:pPr indent="0" lvl="0" marL="0" marR="0" rtl="0" algn="l">
              <a:lnSpc>
                <a:spcPct val="100000"/>
              </a:lnSpc>
              <a:spcBef>
                <a:spcPts val="0"/>
              </a:spcBef>
              <a:spcAft>
                <a:spcPts val="0"/>
              </a:spcAft>
              <a:buNone/>
            </a:pPr>
            <a:r>
              <a:t/>
            </a:r>
            <a:endParaRPr b="0" i="0" sz="1100" u="none">
              <a:solidFill>
                <a:schemeClr val="dk1"/>
              </a:solidFill>
              <a:latin typeface="Courier New"/>
              <a:ea typeface="Courier New"/>
              <a:cs typeface="Courier New"/>
              <a:sym typeface="Courier New"/>
            </a:endParaRPr>
          </a:p>
        </p:txBody>
      </p:sp>
      <p:sp>
        <p:nvSpPr>
          <p:cNvPr id="778" name="Google Shape;778;p76"/>
          <p:cNvSpPr txBox="1"/>
          <p:nvPr/>
        </p:nvSpPr>
        <p:spPr>
          <a:xfrm>
            <a:off x="314725" y="1167675"/>
            <a:ext cx="2029800" cy="642900"/>
          </a:xfrm>
          <a:prstGeom prst="rect">
            <a:avLst/>
          </a:prstGeom>
          <a:noFill/>
          <a:ln cap="flat" cmpd="sng" w="1905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779" name="Google Shape;779;p76"/>
          <p:cNvSpPr txBox="1"/>
          <p:nvPr/>
        </p:nvSpPr>
        <p:spPr>
          <a:xfrm>
            <a:off x="2344525" y="1132400"/>
            <a:ext cx="22116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a:buNone/>
            </a:pPr>
            <a:r>
              <a:rPr i="0" lang="en-US" sz="2000" u="none">
                <a:solidFill>
                  <a:srgbClr val="0000FF"/>
                </a:solidFill>
                <a:latin typeface="Calibri"/>
                <a:ea typeface="Calibri"/>
                <a:cs typeface="Calibri"/>
                <a:sym typeface="Calibri"/>
              </a:rPr>
              <a:t>Request</a:t>
            </a:r>
            <a:endParaRPr sz="1000">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Times"/>
              <a:buNone/>
            </a:pPr>
            <a:r>
              <a:rPr i="0" lang="en-US" sz="2000" u="none">
                <a:solidFill>
                  <a:srgbClr val="0000FF"/>
                </a:solidFill>
                <a:latin typeface="Calibri"/>
                <a:ea typeface="Calibri"/>
                <a:cs typeface="Calibri"/>
                <a:sym typeface="Calibri"/>
              </a:rPr>
              <a:t>(ends w/ CRLF)</a:t>
            </a:r>
            <a:endParaRPr sz="1000">
              <a:solidFill>
                <a:srgbClr val="0000FF"/>
              </a:solidFill>
              <a:latin typeface="Calibri"/>
              <a:ea typeface="Calibri"/>
              <a:cs typeface="Calibri"/>
              <a:sym typeface="Calibri"/>
            </a:endParaRPr>
          </a:p>
        </p:txBody>
      </p:sp>
      <p:sp>
        <p:nvSpPr>
          <p:cNvPr id="780" name="Google Shape;780;p76"/>
          <p:cNvSpPr txBox="1"/>
          <p:nvPr/>
        </p:nvSpPr>
        <p:spPr>
          <a:xfrm>
            <a:off x="4740150" y="2690380"/>
            <a:ext cx="2652300" cy="128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a:buNone/>
            </a:pPr>
            <a:r>
              <a:rPr i="0" lang="en-US" sz="2400" u="none">
                <a:solidFill>
                  <a:srgbClr val="38761D"/>
                </a:solidFill>
                <a:latin typeface="Calibri"/>
                <a:ea typeface="Calibri"/>
                <a:cs typeface="Calibri"/>
                <a:sym typeface="Calibri"/>
              </a:rPr>
              <a:t>Response</a:t>
            </a:r>
            <a:endParaRPr i="0" sz="2400" u="none">
              <a:solidFill>
                <a:srgbClr val="38761D"/>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Times"/>
              <a:buNone/>
            </a:pPr>
            <a:r>
              <a:rPr lang="en-US" sz="2400">
                <a:solidFill>
                  <a:srgbClr val="38761D"/>
                </a:solidFill>
                <a:latin typeface="Calibri"/>
                <a:ea typeface="Calibri"/>
                <a:cs typeface="Calibri"/>
                <a:sym typeface="Calibri"/>
              </a:rPr>
              <a:t>(CRLF separates header from body)</a:t>
            </a:r>
            <a:endParaRPr sz="2400">
              <a:solidFill>
                <a:srgbClr val="38761D"/>
              </a:solidFill>
              <a:latin typeface="Calibri"/>
              <a:ea typeface="Calibri"/>
              <a:cs typeface="Calibri"/>
              <a:sym typeface="Calibri"/>
            </a:endParaRPr>
          </a:p>
        </p:txBody>
      </p:sp>
      <p:sp>
        <p:nvSpPr>
          <p:cNvPr id="781" name="Google Shape;781;p76"/>
          <p:cNvSpPr txBox="1"/>
          <p:nvPr>
            <p:ph idx="12" type="sldNum"/>
          </p:nvPr>
        </p:nvSpPr>
        <p:spPr>
          <a:xfrm>
            <a:off x="6974475" y="4900992"/>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82" name="Google Shape;782;p76"/>
          <p:cNvSpPr/>
          <p:nvPr/>
        </p:nvSpPr>
        <p:spPr>
          <a:xfrm>
            <a:off x="314725" y="1810575"/>
            <a:ext cx="4257300" cy="31281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783" name="Google Shape;783;p76"/>
          <p:cNvSpPr txBox="1"/>
          <p:nvPr/>
        </p:nvSpPr>
        <p:spPr>
          <a:xfrm>
            <a:off x="5550275" y="1058425"/>
            <a:ext cx="3034500" cy="8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Port 80 is the default HTTP port</a:t>
            </a:r>
            <a:endParaRPr sz="2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7"/>
          <p:cNvSpPr txBox="1"/>
          <p:nvPr>
            <p:ph type="title"/>
          </p:nvPr>
        </p:nvSpPr>
        <p:spPr>
          <a:xfrm>
            <a:off x="457200" y="154483"/>
            <a:ext cx="8229600" cy="6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This doesn't work for HTTPS </a:t>
            </a:r>
            <a:endParaRPr/>
          </a:p>
        </p:txBody>
      </p:sp>
      <p:sp>
        <p:nvSpPr>
          <p:cNvPr id="790" name="Google Shape;790;p77"/>
          <p:cNvSpPr txBox="1"/>
          <p:nvPr>
            <p:ph idx="12" type="sldNum"/>
          </p:nvPr>
        </p:nvSpPr>
        <p:spPr>
          <a:xfrm>
            <a:off x="7010400" y="4937992"/>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91" name="Google Shape;791;p77"/>
          <p:cNvSpPr txBox="1"/>
          <p:nvPr/>
        </p:nvSpPr>
        <p:spPr>
          <a:xfrm>
            <a:off x="2911450" y="867000"/>
            <a:ext cx="49071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Calibri"/>
                <a:ea typeface="Calibri"/>
                <a:cs typeface="Calibri"/>
                <a:sym typeface="Calibri"/>
              </a:rPr>
              <a:t>Port 443 is the default HTTPS port</a:t>
            </a:r>
            <a:endParaRPr sz="2100">
              <a:latin typeface="Calibri"/>
              <a:ea typeface="Calibri"/>
              <a:cs typeface="Calibri"/>
              <a:sym typeface="Calibri"/>
            </a:endParaRPr>
          </a:p>
        </p:txBody>
      </p:sp>
      <p:sp>
        <p:nvSpPr>
          <p:cNvPr id="792" name="Google Shape;792;p77"/>
          <p:cNvSpPr txBox="1"/>
          <p:nvPr/>
        </p:nvSpPr>
        <p:spPr>
          <a:xfrm>
            <a:off x="66025" y="903575"/>
            <a:ext cx="5726100" cy="39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solidFill>
                  <a:srgbClr val="0000FF"/>
                </a:solidFill>
                <a:latin typeface="Courier New"/>
                <a:ea typeface="Courier New"/>
                <a:cs typeface="Courier New"/>
                <a:sym typeface="Courier New"/>
              </a:rPr>
              <a:t>% telnet www.cs.odu.edu 443</a:t>
            </a:r>
            <a:endParaRPr sz="900">
              <a:solidFill>
                <a:srgbClr val="0000FF"/>
              </a:solidFill>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Trying 128.82.4.2...</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Connected to xenon.cs.odu.edu.</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Escape character is '^]'.</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GET / HTTP/1.1</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Host: www.cs.odu.edu</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Connection: close</a:t>
            </a:r>
            <a:endParaRPr sz="900">
              <a:latin typeface="Courier New"/>
              <a:ea typeface="Courier New"/>
              <a:cs typeface="Courier New"/>
              <a:sym typeface="Courier New"/>
            </a:endParaRPr>
          </a:p>
          <a:p>
            <a:pPr indent="0" lvl="0" marL="0" rtl="0" algn="l">
              <a:spcBef>
                <a:spcPts val="0"/>
              </a:spcBef>
              <a:spcAft>
                <a:spcPts val="0"/>
              </a:spcAft>
              <a:buNone/>
            </a:pPr>
            <a:r>
              <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HTTP/1.1 400 Bad Request</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Server: nginx</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Date: Fri, 03 Jan 2020 18:54:33 GMT</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Content-Type: text/html</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Transfer-Encoding: chunked</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Connection: close</a:t>
            </a:r>
            <a:endParaRPr sz="900">
              <a:latin typeface="Courier New"/>
              <a:ea typeface="Courier New"/>
              <a:cs typeface="Courier New"/>
              <a:sym typeface="Courier New"/>
            </a:endParaRPr>
          </a:p>
          <a:p>
            <a:pPr indent="0" lvl="0" marL="0" rtl="0" algn="l">
              <a:spcBef>
                <a:spcPts val="0"/>
              </a:spcBef>
              <a:spcAft>
                <a:spcPts val="0"/>
              </a:spcAft>
              <a:buNone/>
            </a:pPr>
            <a:r>
              <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108</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&lt;html&gt;</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&lt;head&gt;&lt;title&gt;</a:t>
            </a:r>
            <a:r>
              <a:rPr lang="en-US" sz="900">
                <a:solidFill>
                  <a:srgbClr val="0000FF"/>
                </a:solidFill>
                <a:latin typeface="Courier New"/>
                <a:ea typeface="Courier New"/>
                <a:cs typeface="Courier New"/>
                <a:sym typeface="Courier New"/>
              </a:rPr>
              <a:t>400 The plain HTTP request was sent to HTTPS port</a:t>
            </a:r>
            <a:r>
              <a:rPr lang="en-US" sz="900">
                <a:latin typeface="Courier New"/>
                <a:ea typeface="Courier New"/>
                <a:cs typeface="Courier New"/>
                <a:sym typeface="Courier New"/>
              </a:rPr>
              <a:t>&lt;/title&gt;&lt;/head&gt;</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&lt;body bgcolor="white"&gt;</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&lt;center&gt;&lt;h1&gt;400 Bad Request&lt;/h1&gt;&lt;/center&gt;</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&lt;center&gt;The plain HTTP request was sent to HTTPS port&lt;/center&gt;</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&lt;hr&gt;&lt;center&gt;nginx&lt;/center&gt;</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&lt;/body&gt;</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&lt;/html&gt;</a:t>
            </a:r>
            <a:endParaRPr sz="900">
              <a:latin typeface="Courier New"/>
              <a:ea typeface="Courier New"/>
              <a:cs typeface="Courier New"/>
              <a:sym typeface="Courier New"/>
            </a:endParaRPr>
          </a:p>
          <a:p>
            <a:pPr indent="0" lvl="0" marL="0" rtl="0" algn="l">
              <a:spcBef>
                <a:spcPts val="0"/>
              </a:spcBef>
              <a:spcAft>
                <a:spcPts val="0"/>
              </a:spcAft>
              <a:buNone/>
            </a:pPr>
            <a:r>
              <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0</a:t>
            </a:r>
            <a:endParaRPr sz="900">
              <a:latin typeface="Courier New"/>
              <a:ea typeface="Courier New"/>
              <a:cs typeface="Courier New"/>
              <a:sym typeface="Courier New"/>
            </a:endParaRPr>
          </a:p>
          <a:p>
            <a:pPr indent="0" lvl="0" marL="0" rtl="0" algn="l">
              <a:spcBef>
                <a:spcPts val="0"/>
              </a:spcBef>
              <a:spcAft>
                <a:spcPts val="0"/>
              </a:spcAft>
              <a:buNone/>
            </a:pPr>
            <a:r>
              <a:t/>
            </a:r>
            <a:endParaRPr sz="900">
              <a:latin typeface="Courier New"/>
              <a:ea typeface="Courier New"/>
              <a:cs typeface="Courier New"/>
              <a:sym typeface="Courier New"/>
            </a:endParaRPr>
          </a:p>
          <a:p>
            <a:pPr indent="0" lvl="0" marL="0" rtl="0" algn="l">
              <a:spcBef>
                <a:spcPts val="0"/>
              </a:spcBef>
              <a:spcAft>
                <a:spcPts val="0"/>
              </a:spcAft>
              <a:buNone/>
            </a:pPr>
            <a:r>
              <a:rPr lang="en-US" sz="900">
                <a:latin typeface="Courier New"/>
                <a:ea typeface="Courier New"/>
                <a:cs typeface="Courier New"/>
                <a:sym typeface="Courier New"/>
              </a:rPr>
              <a:t>Connection closed by foreign host.</a:t>
            </a:r>
            <a:endParaRPr sz="900">
              <a:latin typeface="Courier New"/>
              <a:ea typeface="Courier New"/>
              <a:cs typeface="Courier New"/>
              <a:sym typeface="Courier New"/>
            </a:endParaRPr>
          </a:p>
        </p:txBody>
      </p:sp>
      <p:sp>
        <p:nvSpPr>
          <p:cNvPr id="793" name="Google Shape;793;p77"/>
          <p:cNvSpPr txBox="1"/>
          <p:nvPr/>
        </p:nvSpPr>
        <p:spPr>
          <a:xfrm>
            <a:off x="4644100" y="1863950"/>
            <a:ext cx="3872400" cy="12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400">
                <a:latin typeface="Calibri"/>
                <a:ea typeface="Calibri"/>
                <a:cs typeface="Calibri"/>
                <a:sym typeface="Calibri"/>
              </a:rPr>
              <a:t>In HTTPS, HTTP is tunnelled inside encrypted layer, so no plain-text</a:t>
            </a:r>
            <a:endParaRPr i="1" sz="2400">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8"/>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HEAD</a:t>
            </a:r>
            <a:endParaRPr/>
          </a:p>
        </p:txBody>
      </p:sp>
      <p:sp>
        <p:nvSpPr>
          <p:cNvPr id="799" name="Google Shape;799;p78"/>
          <p:cNvSpPr txBox="1"/>
          <p:nvPr/>
        </p:nvSpPr>
        <p:spPr>
          <a:xfrm>
            <a:off x="457200" y="793256"/>
            <a:ext cx="6218100" cy="407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100">
                <a:solidFill>
                  <a:srgbClr val="0000FF"/>
                </a:solidFill>
                <a:latin typeface="Consolas"/>
                <a:ea typeface="Consolas"/>
                <a:cs typeface="Consolas"/>
                <a:sym typeface="Consolas"/>
              </a:rPr>
              <a:t>% telnet example.com 80</a:t>
            </a:r>
            <a:endParaRPr sz="11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Trying 93.184.216.34...</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Connected to example.com.</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Escape character is '^]'.</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100">
                <a:latin typeface="Consolas"/>
                <a:ea typeface="Consolas"/>
                <a:cs typeface="Consolas"/>
                <a:sym typeface="Consolas"/>
              </a:rPr>
              <a:t>HEAD / HTTP/1.1</a:t>
            </a:r>
            <a:endParaRPr b="1"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Host: example.com</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Connection: close</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HTTP/1.1 200 OK</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Content-Encoding: gzip</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Accept-Ranges: bytes</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Cache-Control: max-age=604800</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Content-Type: text/html; charset=UTF-8</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Date: Fri, 03 Jan 2020 18:39:17 GMT</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Etag: "3147526947+gzip"</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Expires: Fri, 10 Jan 2020 18:39:17 GMT</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Last-Modified: Thu, 17 Oct 2019 07:18:26 GMT</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Server: ECS (dcb/7EEF)</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X-Cache: HIT</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Content-Length: 648</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Connection: close</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latin typeface="Consolas"/>
                <a:ea typeface="Consolas"/>
                <a:cs typeface="Consolas"/>
                <a:sym typeface="Consolas"/>
              </a:rPr>
              <a:t>Connection closed by foreign host.</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i="0" sz="1100" u="none">
              <a:solidFill>
                <a:schemeClr val="dk1"/>
              </a:solidFill>
              <a:latin typeface="Consolas"/>
              <a:ea typeface="Consolas"/>
              <a:cs typeface="Consolas"/>
              <a:sym typeface="Consolas"/>
            </a:endParaRPr>
          </a:p>
        </p:txBody>
      </p:sp>
      <p:sp>
        <p:nvSpPr>
          <p:cNvPr id="800" name="Google Shape;800;p78"/>
          <p:cNvSpPr txBox="1"/>
          <p:nvPr>
            <p:ph idx="12" type="sldNum"/>
          </p:nvPr>
        </p:nvSpPr>
        <p:spPr>
          <a:xfrm>
            <a:off x="6962000" y="4938006"/>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9"/>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OPTIONS </a:t>
            </a:r>
            <a:endParaRPr/>
          </a:p>
        </p:txBody>
      </p:sp>
      <p:sp>
        <p:nvSpPr>
          <p:cNvPr id="806" name="Google Shape;806;p79"/>
          <p:cNvSpPr txBox="1"/>
          <p:nvPr/>
        </p:nvSpPr>
        <p:spPr>
          <a:xfrm>
            <a:off x="304800" y="848475"/>
            <a:ext cx="7601400" cy="395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300">
                <a:solidFill>
                  <a:srgbClr val="0000FF"/>
                </a:solidFill>
                <a:latin typeface="Consolas"/>
                <a:ea typeface="Consolas"/>
                <a:cs typeface="Consolas"/>
                <a:sym typeface="Consolas"/>
              </a:rPr>
              <a:t>% telnet example.com 80</a:t>
            </a:r>
            <a:endParaRPr sz="13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Trying 93.184.216.34...</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Connected to example.com.</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Escape character is '^]'.</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300">
                <a:solidFill>
                  <a:schemeClr val="dk1"/>
                </a:solidFill>
                <a:latin typeface="Consolas"/>
                <a:ea typeface="Consolas"/>
                <a:cs typeface="Consolas"/>
                <a:sym typeface="Consolas"/>
              </a:rPr>
              <a:t>OPTIONS / HTTP/1.1</a:t>
            </a:r>
            <a:endParaRPr b="1"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Connection: close</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Host: example.com</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HTTP/1.1 200 OK</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300">
                <a:solidFill>
                  <a:schemeClr val="dk1"/>
                </a:solidFill>
                <a:latin typeface="Consolas"/>
                <a:ea typeface="Consolas"/>
                <a:cs typeface="Consolas"/>
                <a:sym typeface="Consolas"/>
              </a:rPr>
              <a:t>Allow: OPTIONS, GET, HEAD, POST</a:t>
            </a:r>
            <a:endParaRPr b="1"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Cache-Control: max-age=604800</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Content-Type: text/html; charset=UTF-8</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Date: Fri, 03 Jan 2020 18:41:43 GMT</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Expires: Fri, 10 Jan 2020 18:41:43 GMT</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Server: EOS (vny006/044E)</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Content-Length: 0</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Connection: close</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300">
                <a:solidFill>
                  <a:schemeClr val="dk1"/>
                </a:solidFill>
                <a:latin typeface="Consolas"/>
                <a:ea typeface="Consolas"/>
                <a:cs typeface="Consolas"/>
                <a:sym typeface="Consolas"/>
              </a:rPr>
              <a:t>Connection closed by foreign host.</a:t>
            </a:r>
            <a:endParaRPr sz="13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t/>
            </a:r>
            <a:endParaRPr sz="1300">
              <a:solidFill>
                <a:schemeClr val="dk1"/>
              </a:solidFill>
              <a:latin typeface="Consolas"/>
              <a:ea typeface="Consolas"/>
              <a:cs typeface="Consolas"/>
              <a:sym typeface="Consolas"/>
            </a:endParaRPr>
          </a:p>
        </p:txBody>
      </p:sp>
      <p:sp>
        <p:nvSpPr>
          <p:cNvPr id="807" name="Google Shape;807;p79"/>
          <p:cNvSpPr txBox="1"/>
          <p:nvPr>
            <p:ph idx="12" type="sldNum"/>
          </p:nvPr>
        </p:nvSpPr>
        <p:spPr>
          <a:xfrm>
            <a:off x="6976050" y="4945681"/>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0"/>
          <p:cNvSpPr txBox="1"/>
          <p:nvPr>
            <p:ph type="title"/>
          </p:nvPr>
        </p:nvSpPr>
        <p:spPr>
          <a:xfrm>
            <a:off x="4475800" y="205975"/>
            <a:ext cx="42111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POST</a:t>
            </a:r>
            <a:endParaRPr/>
          </a:p>
        </p:txBody>
      </p:sp>
      <p:sp>
        <p:nvSpPr>
          <p:cNvPr id="813" name="Google Shape;813;p80"/>
          <p:cNvSpPr txBox="1"/>
          <p:nvPr/>
        </p:nvSpPr>
        <p:spPr>
          <a:xfrm>
            <a:off x="304800" y="50200"/>
            <a:ext cx="5802300" cy="491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lang="en-US" sz="1200">
                <a:solidFill>
                  <a:srgbClr val="0000FF"/>
                </a:solidFill>
                <a:latin typeface="Courier New"/>
                <a:ea typeface="Courier New"/>
                <a:cs typeface="Courier New"/>
                <a:sym typeface="Courier New"/>
              </a:rPr>
              <a:t>%</a:t>
            </a:r>
            <a:r>
              <a:rPr b="0" i="0" lang="en-US" sz="1200" u="none">
                <a:solidFill>
                  <a:srgbClr val="0000FF"/>
                </a:solidFill>
                <a:latin typeface="Courier New"/>
                <a:ea typeface="Courier New"/>
                <a:cs typeface="Courier New"/>
                <a:sym typeface="Courier New"/>
              </a:rPr>
              <a:t> telnet awoiaf.westeros.org 80</a:t>
            </a:r>
            <a:r>
              <a:rPr b="0" i="0" lang="en-US" sz="1200" u="none">
                <a:solidFill>
                  <a:schemeClr val="dk1"/>
                </a:solidFill>
                <a:latin typeface="Courier New"/>
                <a:ea typeface="Courier New"/>
                <a:cs typeface="Courier New"/>
                <a:sym typeface="Courier New"/>
              </a:rPr>
              <a:t> </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Trying 108.162.197.188...</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Connected to awoiaf.westeros.org.</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Escape character is '^]'.</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POST /index.php/Special:Export HTTP/1.1</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Host: awoiaf.westeros.org</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Content-type: text/plain</a:t>
            </a:r>
            <a:endParaRPr sz="1200"/>
          </a:p>
          <a:p>
            <a:pPr indent="0" lvl="0" marL="0" rtl="0" algn="l">
              <a:spcBef>
                <a:spcPts val="0"/>
              </a:spcBef>
              <a:spcAft>
                <a:spcPts val="0"/>
              </a:spcAft>
              <a:buClr>
                <a:schemeClr val="dk1"/>
              </a:buClr>
              <a:buSzPts val="1400"/>
              <a:buFont typeface="Courier New"/>
              <a:buNone/>
            </a:pPr>
            <a:r>
              <a:rPr lang="en-US" sz="1200">
                <a:solidFill>
                  <a:schemeClr val="dk1"/>
                </a:solidFill>
                <a:latin typeface="Courier New"/>
                <a:ea typeface="Courier New"/>
                <a:cs typeface="Courier New"/>
                <a:sym typeface="Courier New"/>
              </a:rPr>
              <a:t>Content-length: 10</a:t>
            </a:r>
            <a:endParaRPr sz="1200"/>
          </a:p>
          <a:p>
            <a:pPr indent="0" lvl="0" marL="0" marR="0" rtl="0" algn="l">
              <a:lnSpc>
                <a:spcPct val="100000"/>
              </a:lnSpc>
              <a:spcBef>
                <a:spcPts val="0"/>
              </a:spcBef>
              <a:spcAft>
                <a:spcPts val="0"/>
              </a:spcAft>
              <a:buClr>
                <a:schemeClr val="dk1"/>
              </a:buClr>
              <a:buSzPts val="1400"/>
              <a:buFont typeface="Arial"/>
              <a:buNone/>
            </a:pPr>
            <a:r>
              <a:t/>
            </a:r>
            <a:endParaRPr b="0" i="0" sz="12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123456789</a:t>
            </a:r>
            <a:endParaRPr sz="1200"/>
          </a:p>
          <a:p>
            <a:pPr indent="0" lvl="0" marL="0" marR="0" rtl="0" algn="l">
              <a:lnSpc>
                <a:spcPct val="100000"/>
              </a:lnSpc>
              <a:spcBef>
                <a:spcPts val="0"/>
              </a:spcBef>
              <a:spcAft>
                <a:spcPts val="0"/>
              </a:spcAft>
              <a:buClr>
                <a:schemeClr val="dk1"/>
              </a:buClr>
              <a:buSzPts val="1400"/>
              <a:buFont typeface="Arial"/>
              <a:buNone/>
            </a:pPr>
            <a:r>
              <a:t/>
            </a:r>
            <a:endParaRPr b="0" i="0" sz="12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Arial"/>
              <a:buNone/>
            </a:pPr>
            <a:r>
              <a:t/>
            </a:r>
            <a:endParaRPr b="0" i="0" sz="12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HTTP/1.1 200 OK</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Server: cloudflare-nginx</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Date: Wed, 28 Aug 2013 15:25:53 GMT</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Content-Type: text/html; charset=utf-8</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Content-language: en</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X-Frame-Options: DENY</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Vary: Accept-Encoding, Cookie</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[lots of headers deleted]</a:t>
            </a:r>
            <a:endParaRPr sz="1200"/>
          </a:p>
          <a:p>
            <a:pPr indent="0" lvl="0" marL="0" marR="0" rtl="0" algn="l">
              <a:lnSpc>
                <a:spcPct val="100000"/>
              </a:lnSpc>
              <a:spcBef>
                <a:spcPts val="0"/>
              </a:spcBef>
              <a:spcAft>
                <a:spcPts val="0"/>
              </a:spcAft>
              <a:buClr>
                <a:schemeClr val="dk1"/>
              </a:buClr>
              <a:buSzPts val="1400"/>
              <a:buFont typeface="Arial"/>
              <a:buNone/>
            </a:pPr>
            <a:r>
              <a:t/>
            </a:r>
            <a:endParaRPr b="0" i="0" sz="12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&lt;!DOCTYPE html&gt;</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&lt;html lang="en" dir="ltr"&gt;</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&lt;head&gt;</a:t>
            </a:r>
            <a:endParaRPr sz="1200"/>
          </a:p>
          <a:p>
            <a:pPr indent="0" lvl="0" marL="0" marR="0" rtl="0" algn="l">
              <a:lnSpc>
                <a:spcPct val="100000"/>
              </a:lnSpc>
              <a:spcBef>
                <a:spcPts val="0"/>
              </a:spcBef>
              <a:spcAft>
                <a:spcPts val="0"/>
              </a:spcAft>
              <a:buClr>
                <a:schemeClr val="dk1"/>
              </a:buClr>
              <a:buSzPts val="1400"/>
              <a:buFont typeface="Courier New"/>
              <a:buNone/>
            </a:pPr>
            <a:r>
              <a:rPr b="0" i="0" lang="en-US" sz="1200" u="none">
                <a:solidFill>
                  <a:schemeClr val="dk1"/>
                </a:solidFill>
                <a:latin typeface="Courier New"/>
                <a:ea typeface="Courier New"/>
                <a:cs typeface="Courier New"/>
                <a:sym typeface="Courier New"/>
              </a:rPr>
              <a:t>[lot of html deleted]</a:t>
            </a:r>
            <a:endParaRPr sz="1200"/>
          </a:p>
        </p:txBody>
      </p:sp>
      <p:sp>
        <p:nvSpPr>
          <p:cNvPr id="814" name="Google Shape;814;p8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15" name="Google Shape;815;p80"/>
          <p:cNvSpPr txBox="1"/>
          <p:nvPr/>
        </p:nvSpPr>
        <p:spPr>
          <a:xfrm>
            <a:off x="362950" y="834351"/>
            <a:ext cx="4317900" cy="1114500"/>
          </a:xfrm>
          <a:prstGeom prst="rect">
            <a:avLst/>
          </a:prstGeom>
          <a:noFill/>
          <a:ln cap="flat" cmpd="sng" w="19050">
            <a:solidFill>
              <a:srgbClr val="00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16" name="Google Shape;816;p80"/>
          <p:cNvSpPr txBox="1"/>
          <p:nvPr/>
        </p:nvSpPr>
        <p:spPr>
          <a:xfrm>
            <a:off x="4899725" y="1028900"/>
            <a:ext cx="3039600" cy="125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a:buNone/>
            </a:pPr>
            <a:r>
              <a:rPr i="0" lang="en-US" sz="2400" u="none">
                <a:solidFill>
                  <a:srgbClr val="0000FF"/>
                </a:solidFill>
                <a:latin typeface="Calibri"/>
                <a:ea typeface="Calibri"/>
                <a:cs typeface="Calibri"/>
                <a:sym typeface="Calibri"/>
              </a:rPr>
              <a:t>Request</a:t>
            </a:r>
            <a:endParaRPr>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Times"/>
              <a:buNone/>
            </a:pPr>
            <a:r>
              <a:rPr i="0" lang="en-US" sz="2400" u="none">
                <a:solidFill>
                  <a:srgbClr val="0000FF"/>
                </a:solidFill>
                <a:latin typeface="Calibri"/>
                <a:ea typeface="Calibri"/>
                <a:cs typeface="Calibri"/>
                <a:sym typeface="Calibri"/>
              </a:rPr>
              <a:t>(</a:t>
            </a:r>
            <a:r>
              <a:rPr lang="en-US" sz="2400">
                <a:solidFill>
                  <a:srgbClr val="0000FF"/>
                </a:solidFill>
                <a:latin typeface="Calibri"/>
                <a:ea typeface="Calibri"/>
                <a:cs typeface="Calibri"/>
                <a:sym typeface="Calibri"/>
              </a:rPr>
              <a:t>CRLF separates header from body)</a:t>
            </a:r>
            <a:endParaRPr>
              <a:solidFill>
                <a:srgbClr val="0000FF"/>
              </a:solidFill>
              <a:latin typeface="Calibri"/>
              <a:ea typeface="Calibri"/>
              <a:cs typeface="Calibri"/>
              <a:sym typeface="Calibri"/>
            </a:endParaRPr>
          </a:p>
        </p:txBody>
      </p:sp>
      <p:sp>
        <p:nvSpPr>
          <p:cNvPr id="817" name="Google Shape;817;p80"/>
          <p:cNvSpPr/>
          <p:nvPr/>
        </p:nvSpPr>
        <p:spPr>
          <a:xfrm>
            <a:off x="362950" y="2257302"/>
            <a:ext cx="4466400" cy="25782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0"/>
          <p:cNvSpPr txBox="1"/>
          <p:nvPr/>
        </p:nvSpPr>
        <p:spPr>
          <a:xfrm>
            <a:off x="5094625" y="2653696"/>
            <a:ext cx="2652300" cy="142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a:buNone/>
            </a:pPr>
            <a:r>
              <a:rPr i="0" lang="en-US" sz="2400" u="none">
                <a:solidFill>
                  <a:srgbClr val="38761D"/>
                </a:solidFill>
                <a:latin typeface="Calibri"/>
                <a:ea typeface="Calibri"/>
                <a:cs typeface="Calibri"/>
                <a:sym typeface="Calibri"/>
              </a:rPr>
              <a:t>Response</a:t>
            </a:r>
            <a:endParaRPr i="0" sz="2400" u="none">
              <a:solidFill>
                <a:srgbClr val="38761D"/>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Times"/>
              <a:buNone/>
            </a:pPr>
            <a:r>
              <a:rPr lang="en-US" sz="2400">
                <a:solidFill>
                  <a:srgbClr val="38761D"/>
                </a:solidFill>
                <a:latin typeface="Calibri"/>
                <a:ea typeface="Calibri"/>
                <a:cs typeface="Calibri"/>
                <a:sym typeface="Calibri"/>
              </a:rPr>
              <a:t>(CRLF separates header from body)</a:t>
            </a:r>
            <a:endParaRPr sz="2400">
              <a:solidFill>
                <a:srgbClr val="38761D"/>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Finding POST in HTML…</a:t>
            </a:r>
            <a:endParaRPr/>
          </a:p>
        </p:txBody>
      </p:sp>
      <p:sp>
        <p:nvSpPr>
          <p:cNvPr id="824" name="Google Shape;824;p81"/>
          <p:cNvSpPr txBox="1"/>
          <p:nvPr/>
        </p:nvSpPr>
        <p:spPr>
          <a:xfrm>
            <a:off x="110700" y="951038"/>
            <a:ext cx="8922600" cy="382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urier New"/>
              <a:buNone/>
            </a:pPr>
            <a:r>
              <a:rPr i="0" lang="en-US" sz="1300" u="none">
                <a:solidFill>
                  <a:srgbClr val="0000FF"/>
                </a:solidFill>
                <a:latin typeface="Consolas"/>
                <a:ea typeface="Consolas"/>
                <a:cs typeface="Consolas"/>
                <a:sym typeface="Consolas"/>
              </a:rPr>
              <a:t>…</a:t>
            </a:r>
            <a:endParaRPr sz="13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&lt;p&gt;In the latter case you can also use a link, for example </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&lt;a href="</a:t>
            </a:r>
            <a:r>
              <a:rPr i="0" lang="en-US" sz="1300" u="sng">
                <a:solidFill>
                  <a:schemeClr val="hlink"/>
                </a:solidFill>
                <a:latin typeface="Consolas"/>
                <a:ea typeface="Consolas"/>
                <a:cs typeface="Consolas"/>
                <a:sym typeface="Consolas"/>
                <a:hlinkClick r:id="rId3"/>
              </a:rPr>
              <a:t>/index.php/Special:Export/Main_Page</a:t>
            </a:r>
            <a:r>
              <a:rPr i="0" lang="en-US" sz="1300" u="none">
                <a:solidFill>
                  <a:schemeClr val="dk1"/>
                </a:solidFill>
                <a:latin typeface="Consolas"/>
                <a:ea typeface="Consolas"/>
                <a:cs typeface="Consolas"/>
                <a:sym typeface="Consolas"/>
              </a:rPr>
              <a:t>" title="Special:Export/Main Page"&gt;Special:Export/Main Page&lt;/a&gt; for the page</a:t>
            </a:r>
            <a:r>
              <a:rPr lang="en-US" sz="1300">
                <a:solidFill>
                  <a:schemeClr val="dk1"/>
                </a:solidFill>
                <a:latin typeface="Consolas"/>
                <a:ea typeface="Consolas"/>
                <a:cs typeface="Consolas"/>
                <a:sym typeface="Consolas"/>
              </a:rPr>
              <a: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&lt;a href="</a:t>
            </a:r>
            <a:r>
              <a:rPr i="0" lang="en-US" sz="1300" u="sng">
                <a:solidFill>
                  <a:schemeClr val="hlink"/>
                </a:solidFill>
                <a:latin typeface="Consolas"/>
                <a:ea typeface="Consolas"/>
                <a:cs typeface="Consolas"/>
                <a:sym typeface="Consolas"/>
                <a:hlinkClick r:id="rId4"/>
              </a:rPr>
              <a:t>/index.php/Main_Page</a:t>
            </a:r>
            <a:r>
              <a:rPr i="0" lang="en-US" sz="1300" u="none">
                <a:solidFill>
                  <a:schemeClr val="dk1"/>
                </a:solidFill>
                <a:latin typeface="Consolas"/>
                <a:ea typeface="Consolas"/>
                <a:cs typeface="Consolas"/>
                <a:sym typeface="Consolas"/>
              </a:rPr>
              <a:t>" title="Main Page"&gt;Main Page&lt;/a&gt;". &lt;/p&gt;</a:t>
            </a:r>
            <a:endParaRPr sz="1300">
              <a:latin typeface="Consolas"/>
              <a:ea typeface="Consolas"/>
              <a:cs typeface="Consolas"/>
              <a:sym typeface="Consolas"/>
            </a:endParaRPr>
          </a:p>
          <a:p>
            <a:pPr indent="0" lvl="0" marL="0" marR="0" rtl="0" algn="l">
              <a:lnSpc>
                <a:spcPct val="100000"/>
              </a:lnSpc>
              <a:spcBef>
                <a:spcPts val="0"/>
              </a:spcBef>
              <a:spcAft>
                <a:spcPts val="0"/>
              </a:spcAft>
              <a:buClr>
                <a:srgbClr val="FF0000"/>
              </a:buClr>
              <a:buSzPts val="1400"/>
              <a:buFont typeface="Courier New"/>
              <a:buNone/>
            </a:pPr>
            <a:r>
              <a:rPr b="1" i="0" lang="en-US" sz="1300" u="none">
                <a:solidFill>
                  <a:srgbClr val="FF0000"/>
                </a:solidFill>
                <a:latin typeface="Consolas"/>
                <a:ea typeface="Consolas"/>
                <a:cs typeface="Consolas"/>
                <a:sym typeface="Consolas"/>
              </a:rPr>
              <a:t>&lt;form method="post" action="</a:t>
            </a:r>
            <a:r>
              <a:rPr b="1" i="0" lang="en-US" sz="1300" u="sng">
                <a:solidFill>
                  <a:schemeClr val="hlink"/>
                </a:solidFill>
                <a:latin typeface="Consolas"/>
                <a:ea typeface="Consolas"/>
                <a:cs typeface="Consolas"/>
                <a:sym typeface="Consolas"/>
                <a:hlinkClick r:id="rId5"/>
              </a:rPr>
              <a:t>/index.php?title=Special:Export&amp;amp;action=submit</a:t>
            </a:r>
            <a:r>
              <a:rPr b="1" i="0" lang="en-US" sz="1300" u="none">
                <a:solidFill>
                  <a:srgbClr val="FF0000"/>
                </a:solidFill>
                <a:latin typeface="Consolas"/>
                <a:ea typeface="Consolas"/>
                <a:cs typeface="Consolas"/>
                <a:sym typeface="Consolas"/>
              </a:rPr>
              <a:t>"&gt;</a:t>
            </a:r>
            <a:endParaRPr b="1"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&lt;label for="catname"&gt;Add pages from category:&lt;/label&gt;&amp;#160;</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&lt;input name="catname" size="40" id="catname" class="mw-ui-input"/&gt;&amp;#160;</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&lt;input name="addcat" type="submit" value="Add"/&gt;&lt;br/&gt;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&lt;textarea name="pages" cols="40" rows="10"&gt;&lt;/textarea&gt;&lt;br/&gt;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&lt;input name="curonly" type="checkbox" value="1" checked="checked" id="curonly"/&gt;&amp;#160;</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&lt;label for="curonly"&gt;Include only the current revision, not the full history&lt;/label&gt;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&lt;br/&gt;&lt;input name="templates" type="checkbox" value="1" id="wpExportTemplates"/&gt;&amp;#160;</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&lt;label for="wpExportTemplates"&gt;Include templates&lt;/label&gt;&lt;br/&gt;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&lt;input name="wpDownload" type="checkbox" value="1" checked="checked" id="wpDownload"/&gt;&amp;#160;</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&lt;label for="wpDownload"&gt;Save as file&lt;/label&gt;&lt;br/&gt;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chemeClr val="dk1"/>
                </a:solidFill>
                <a:latin typeface="Consolas"/>
                <a:ea typeface="Consolas"/>
                <a:cs typeface="Consolas"/>
                <a:sym typeface="Consolas"/>
              </a:rPr>
              <a:t>&lt;input title="[s]" accesskey="s" type="submit" value="Export"/&gt;&lt;/form&gt;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Courier New"/>
              <a:buNone/>
            </a:pPr>
            <a:r>
              <a:rPr i="0" lang="en-US" sz="1300" u="none">
                <a:solidFill>
                  <a:srgbClr val="0000FF"/>
                </a:solidFill>
                <a:latin typeface="Consolas"/>
                <a:ea typeface="Consolas"/>
                <a:cs typeface="Consolas"/>
                <a:sym typeface="Consolas"/>
              </a:rPr>
              <a:t>…</a:t>
            </a:r>
            <a:endParaRPr sz="1300">
              <a:solidFill>
                <a:srgbClr val="0000FF"/>
              </a:solidFill>
              <a:latin typeface="Consolas"/>
              <a:ea typeface="Consolas"/>
              <a:cs typeface="Consolas"/>
              <a:sym typeface="Consolas"/>
            </a:endParaRPr>
          </a:p>
        </p:txBody>
      </p:sp>
      <p:sp>
        <p:nvSpPr>
          <p:cNvPr id="825" name="Google Shape;825;p8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60" name="Google Shape;160;p1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t>Web Science is Engineering, Hard Science, </a:t>
            </a:r>
            <a:r>
              <a:rPr i="1" lang="en-US" sz="4200"/>
              <a:t>and </a:t>
            </a:r>
            <a:r>
              <a:rPr lang="en-US" sz="4200"/>
              <a:t>Social Science</a:t>
            </a:r>
            <a:endParaRPr sz="4200"/>
          </a:p>
        </p:txBody>
      </p:sp>
      <p:sp>
        <p:nvSpPr>
          <p:cNvPr id="161" name="Google Shape;161;p19"/>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412750" lvl="0" marL="457200" rtl="0" algn="l">
              <a:spcBef>
                <a:spcPts val="640"/>
              </a:spcBef>
              <a:spcAft>
                <a:spcPts val="0"/>
              </a:spcAft>
              <a:buSzPts val="2900"/>
              <a:buChar char="•"/>
            </a:pPr>
            <a:r>
              <a:rPr lang="en-US" sz="2900"/>
              <a:t>"The Web is an infrastructure of artificial languages and protocols; it is a piece of </a:t>
            </a:r>
            <a:r>
              <a:rPr i="1" lang="en-US" sz="2900"/>
              <a:t>engineering</a:t>
            </a:r>
            <a:r>
              <a:rPr lang="en-US" sz="2900"/>
              <a:t>."</a:t>
            </a:r>
            <a:endParaRPr sz="2900"/>
          </a:p>
          <a:p>
            <a:pPr indent="-412750" lvl="0" marL="457200" rtl="0" algn="l">
              <a:spcBef>
                <a:spcPts val="1000"/>
              </a:spcBef>
              <a:spcAft>
                <a:spcPts val="1000"/>
              </a:spcAft>
              <a:buSzPts val="2900"/>
              <a:buChar char="•"/>
            </a:pPr>
            <a:r>
              <a:rPr lang="en-US" sz="2900"/>
              <a:t>"However, it is the </a:t>
            </a:r>
            <a:r>
              <a:rPr i="1" lang="en-US" sz="2900"/>
              <a:t>interaction of human beings</a:t>
            </a:r>
            <a:r>
              <a:rPr lang="en-US" sz="2900"/>
              <a:t> creating, linking, and consuming information that generates the Web's behavior as emergent properties at the macro scale."</a:t>
            </a:r>
            <a:endParaRPr sz="2900"/>
          </a:p>
        </p:txBody>
      </p:sp>
      <p:sp>
        <p:nvSpPr>
          <p:cNvPr id="162" name="Google Shape;162;p19"/>
          <p:cNvSpPr txBox="1"/>
          <p:nvPr/>
        </p:nvSpPr>
        <p:spPr>
          <a:xfrm>
            <a:off x="36725" y="4551075"/>
            <a:ext cx="7123500" cy="3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u="sng">
                <a:solidFill>
                  <a:schemeClr val="hlink"/>
                </a:solidFill>
                <a:latin typeface="Calibri"/>
                <a:ea typeface="Calibri"/>
                <a:cs typeface="Calibri"/>
                <a:sym typeface="Calibri"/>
                <a:hlinkClick r:id="rId3"/>
              </a:rPr>
              <a:t>Web Science: An Interdisciplinary Approach to Understanding the Web | July 2008</a:t>
            </a:r>
            <a:r>
              <a:rPr lang="en-US" sz="1300">
                <a:latin typeface="Calibri"/>
                <a:ea typeface="Calibri"/>
                <a:cs typeface="Calibri"/>
                <a:sym typeface="Calibri"/>
              </a:rPr>
              <a:t> </a:t>
            </a:r>
            <a:endParaRPr sz="13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2"/>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US"/>
              <a:t>HTTP </a:t>
            </a:r>
            <a:r>
              <a:rPr b="0" i="0" lang="en-US" sz="4400" u="none" cap="none" strike="noStrike">
                <a:solidFill>
                  <a:schemeClr val="dk1"/>
                </a:solidFill>
                <a:latin typeface="Calibri"/>
                <a:ea typeface="Calibri"/>
                <a:cs typeface="Calibri"/>
                <a:sym typeface="Calibri"/>
              </a:rPr>
              <a:t>Response Codes</a:t>
            </a:r>
            <a:endParaRPr/>
          </a:p>
        </p:txBody>
      </p:sp>
      <p:sp>
        <p:nvSpPr>
          <p:cNvPr id="831" name="Google Shape;831;p82"/>
          <p:cNvSpPr txBox="1"/>
          <p:nvPr/>
        </p:nvSpPr>
        <p:spPr>
          <a:xfrm>
            <a:off x="211950" y="1152075"/>
            <a:ext cx="8720100" cy="3717600"/>
          </a:xfrm>
          <a:prstGeom prst="rect">
            <a:avLst/>
          </a:prstGeom>
          <a:noFill/>
          <a:ln>
            <a:noFill/>
          </a:ln>
        </p:spPr>
        <p:txBody>
          <a:bodyPr anchorCtr="0" anchor="t" bIns="45700" lIns="91425" spcFirstLastPara="1" rIns="91425" wrap="square" tIns="45700">
            <a:noAutofit/>
          </a:bodyPr>
          <a:lstStyle/>
          <a:p>
            <a:pPr indent="-349250" lvl="0" marL="457200" marR="0" rtl="0" algn="l">
              <a:lnSpc>
                <a:spcPct val="100000"/>
              </a:lnSpc>
              <a:spcBef>
                <a:spcPts val="0"/>
              </a:spcBef>
              <a:spcAft>
                <a:spcPts val="0"/>
              </a:spcAft>
              <a:buClr>
                <a:srgbClr val="000000"/>
              </a:buClr>
              <a:buSzPts val="1900"/>
              <a:buFont typeface="Consolas"/>
              <a:buChar char="●"/>
            </a:pPr>
            <a:r>
              <a:rPr lang="en-US" sz="1900">
                <a:latin typeface="Consolas"/>
                <a:ea typeface="Consolas"/>
                <a:cs typeface="Consolas"/>
                <a:sym typeface="Consolas"/>
              </a:rPr>
              <a:t>1</a:t>
            </a:r>
            <a:r>
              <a:rPr i="0" lang="en-US" sz="1900" u="none">
                <a:solidFill>
                  <a:srgbClr val="000000"/>
                </a:solidFill>
                <a:latin typeface="Consolas"/>
                <a:ea typeface="Consolas"/>
                <a:cs typeface="Consolas"/>
                <a:sym typeface="Consolas"/>
              </a:rPr>
              <a:t>xx: Informational - Request received, continuing process</a:t>
            </a:r>
            <a:endParaRPr sz="1700">
              <a:latin typeface="Consolas"/>
              <a:ea typeface="Consolas"/>
              <a:cs typeface="Consolas"/>
              <a:sym typeface="Consolas"/>
            </a:endParaRPr>
          </a:p>
          <a:p>
            <a:pPr indent="0" lvl="0" marL="457200" marR="0" rtl="0" algn="l">
              <a:lnSpc>
                <a:spcPct val="100000"/>
              </a:lnSpc>
              <a:spcBef>
                <a:spcPts val="0"/>
              </a:spcBef>
              <a:spcAft>
                <a:spcPts val="0"/>
              </a:spcAft>
              <a:buNone/>
            </a:pPr>
            <a:r>
              <a:t/>
            </a:r>
            <a:endParaRPr i="0" sz="1300" u="none">
              <a:solidFill>
                <a:srgbClr val="000000"/>
              </a:solidFill>
              <a:latin typeface="Consolas"/>
              <a:ea typeface="Consolas"/>
              <a:cs typeface="Consolas"/>
              <a:sym typeface="Consolas"/>
            </a:endParaRPr>
          </a:p>
          <a:p>
            <a:pPr indent="-349250" lvl="0" marL="457200" marR="0" rtl="0" algn="l">
              <a:lnSpc>
                <a:spcPct val="100000"/>
              </a:lnSpc>
              <a:spcBef>
                <a:spcPts val="0"/>
              </a:spcBef>
              <a:spcAft>
                <a:spcPts val="0"/>
              </a:spcAft>
              <a:buClr>
                <a:srgbClr val="000000"/>
              </a:buClr>
              <a:buSzPts val="1900"/>
              <a:buFont typeface="Consolas"/>
              <a:buChar char="●"/>
            </a:pPr>
            <a:r>
              <a:rPr i="0" lang="en-US" sz="1900" u="none">
                <a:solidFill>
                  <a:srgbClr val="000000"/>
                </a:solidFill>
                <a:latin typeface="Consolas"/>
                <a:ea typeface="Consolas"/>
                <a:cs typeface="Consolas"/>
                <a:sym typeface="Consolas"/>
              </a:rPr>
              <a:t>2xx: Success - The action was successfully received,</a:t>
            </a:r>
            <a:endParaRPr sz="1700">
              <a:latin typeface="Consolas"/>
              <a:ea typeface="Consolas"/>
              <a:cs typeface="Consolas"/>
              <a:sym typeface="Consolas"/>
            </a:endParaRPr>
          </a:p>
          <a:p>
            <a:pPr indent="0" lvl="0" marL="457200" marR="0" rtl="0" algn="l">
              <a:lnSpc>
                <a:spcPct val="100000"/>
              </a:lnSpc>
              <a:spcBef>
                <a:spcPts val="0"/>
              </a:spcBef>
              <a:spcAft>
                <a:spcPts val="0"/>
              </a:spcAft>
              <a:buNone/>
            </a:pPr>
            <a:r>
              <a:rPr i="0" lang="en-US" sz="1900" u="none">
                <a:solidFill>
                  <a:srgbClr val="000000"/>
                </a:solidFill>
                <a:latin typeface="Consolas"/>
                <a:ea typeface="Consolas"/>
                <a:cs typeface="Consolas"/>
                <a:sym typeface="Consolas"/>
              </a:rPr>
              <a:t>understood, and accepted</a:t>
            </a:r>
            <a:endParaRPr sz="1700">
              <a:latin typeface="Consolas"/>
              <a:ea typeface="Consolas"/>
              <a:cs typeface="Consolas"/>
              <a:sym typeface="Consolas"/>
            </a:endParaRPr>
          </a:p>
          <a:p>
            <a:pPr indent="0" lvl="0" marL="457200" marR="0" rtl="0" algn="l">
              <a:lnSpc>
                <a:spcPct val="100000"/>
              </a:lnSpc>
              <a:spcBef>
                <a:spcPts val="0"/>
              </a:spcBef>
              <a:spcAft>
                <a:spcPts val="0"/>
              </a:spcAft>
              <a:buNone/>
            </a:pPr>
            <a:r>
              <a:t/>
            </a:r>
            <a:endParaRPr i="0" sz="1300" u="none">
              <a:solidFill>
                <a:srgbClr val="000000"/>
              </a:solidFill>
              <a:latin typeface="Consolas"/>
              <a:ea typeface="Consolas"/>
              <a:cs typeface="Consolas"/>
              <a:sym typeface="Consolas"/>
            </a:endParaRPr>
          </a:p>
          <a:p>
            <a:pPr indent="-349250" lvl="0" marL="457200" marR="0" rtl="0" algn="l">
              <a:lnSpc>
                <a:spcPct val="100000"/>
              </a:lnSpc>
              <a:spcBef>
                <a:spcPts val="0"/>
              </a:spcBef>
              <a:spcAft>
                <a:spcPts val="0"/>
              </a:spcAft>
              <a:buClr>
                <a:srgbClr val="000000"/>
              </a:buClr>
              <a:buSzPts val="1900"/>
              <a:buFont typeface="Consolas"/>
              <a:buChar char="●"/>
            </a:pPr>
            <a:r>
              <a:rPr i="0" lang="en-US" sz="1900" u="none">
                <a:solidFill>
                  <a:srgbClr val="000000"/>
                </a:solidFill>
                <a:latin typeface="Consolas"/>
                <a:ea typeface="Consolas"/>
                <a:cs typeface="Consolas"/>
                <a:sym typeface="Consolas"/>
              </a:rPr>
              <a:t>3xx: Redirection - Further action must be taken in order to</a:t>
            </a:r>
            <a:endParaRPr sz="1700">
              <a:latin typeface="Consolas"/>
              <a:ea typeface="Consolas"/>
              <a:cs typeface="Consolas"/>
              <a:sym typeface="Consolas"/>
            </a:endParaRPr>
          </a:p>
          <a:p>
            <a:pPr indent="0" lvl="0" marL="457200" marR="0" rtl="0" algn="l">
              <a:lnSpc>
                <a:spcPct val="100000"/>
              </a:lnSpc>
              <a:spcBef>
                <a:spcPts val="0"/>
              </a:spcBef>
              <a:spcAft>
                <a:spcPts val="0"/>
              </a:spcAft>
              <a:buNone/>
            </a:pPr>
            <a:r>
              <a:rPr i="0" lang="en-US" sz="1900" u="none">
                <a:solidFill>
                  <a:srgbClr val="000000"/>
                </a:solidFill>
                <a:latin typeface="Consolas"/>
                <a:ea typeface="Consolas"/>
                <a:cs typeface="Consolas"/>
                <a:sym typeface="Consolas"/>
              </a:rPr>
              <a:t>complete the request</a:t>
            </a:r>
            <a:endParaRPr sz="1700">
              <a:latin typeface="Consolas"/>
              <a:ea typeface="Consolas"/>
              <a:cs typeface="Consolas"/>
              <a:sym typeface="Consolas"/>
            </a:endParaRPr>
          </a:p>
          <a:p>
            <a:pPr indent="0" lvl="0" marL="457200" marR="0" rtl="0" algn="l">
              <a:lnSpc>
                <a:spcPct val="100000"/>
              </a:lnSpc>
              <a:spcBef>
                <a:spcPts val="0"/>
              </a:spcBef>
              <a:spcAft>
                <a:spcPts val="0"/>
              </a:spcAft>
              <a:buNone/>
            </a:pPr>
            <a:r>
              <a:t/>
            </a:r>
            <a:endParaRPr i="0" sz="1300" u="none">
              <a:solidFill>
                <a:srgbClr val="000000"/>
              </a:solidFill>
              <a:latin typeface="Consolas"/>
              <a:ea typeface="Consolas"/>
              <a:cs typeface="Consolas"/>
              <a:sym typeface="Consolas"/>
            </a:endParaRPr>
          </a:p>
          <a:p>
            <a:pPr indent="-349250" lvl="0" marL="457200" marR="0" rtl="0" algn="l">
              <a:lnSpc>
                <a:spcPct val="100000"/>
              </a:lnSpc>
              <a:spcBef>
                <a:spcPts val="0"/>
              </a:spcBef>
              <a:spcAft>
                <a:spcPts val="0"/>
              </a:spcAft>
              <a:buClr>
                <a:srgbClr val="000000"/>
              </a:buClr>
              <a:buSzPts val="1900"/>
              <a:buFont typeface="Consolas"/>
              <a:buChar char="●"/>
            </a:pPr>
            <a:r>
              <a:rPr i="0" lang="en-US" sz="1900" u="none">
                <a:solidFill>
                  <a:srgbClr val="000000"/>
                </a:solidFill>
                <a:latin typeface="Consolas"/>
                <a:ea typeface="Consolas"/>
                <a:cs typeface="Consolas"/>
                <a:sym typeface="Consolas"/>
              </a:rPr>
              <a:t>4xx: Client Error - The request contains bad syntax or cannot be fulfilled</a:t>
            </a:r>
            <a:endParaRPr sz="1700">
              <a:latin typeface="Consolas"/>
              <a:ea typeface="Consolas"/>
              <a:cs typeface="Consolas"/>
              <a:sym typeface="Consolas"/>
            </a:endParaRPr>
          </a:p>
          <a:p>
            <a:pPr indent="0" lvl="0" marL="457200" marR="0" rtl="0" algn="l">
              <a:lnSpc>
                <a:spcPct val="100000"/>
              </a:lnSpc>
              <a:spcBef>
                <a:spcPts val="0"/>
              </a:spcBef>
              <a:spcAft>
                <a:spcPts val="0"/>
              </a:spcAft>
              <a:buNone/>
            </a:pPr>
            <a:r>
              <a:t/>
            </a:r>
            <a:endParaRPr i="0" sz="1300" u="none">
              <a:solidFill>
                <a:srgbClr val="000000"/>
              </a:solidFill>
              <a:latin typeface="Consolas"/>
              <a:ea typeface="Consolas"/>
              <a:cs typeface="Consolas"/>
              <a:sym typeface="Consolas"/>
            </a:endParaRPr>
          </a:p>
          <a:p>
            <a:pPr indent="-349250" lvl="0" marL="457200" marR="0" rtl="0" algn="l">
              <a:lnSpc>
                <a:spcPct val="100000"/>
              </a:lnSpc>
              <a:spcBef>
                <a:spcPts val="0"/>
              </a:spcBef>
              <a:spcAft>
                <a:spcPts val="0"/>
              </a:spcAft>
              <a:buClr>
                <a:srgbClr val="000000"/>
              </a:buClr>
              <a:buSzPts val="1900"/>
              <a:buFont typeface="Consolas"/>
              <a:buChar char="●"/>
            </a:pPr>
            <a:r>
              <a:rPr i="0" lang="en-US" sz="1900" u="none">
                <a:solidFill>
                  <a:srgbClr val="000000"/>
                </a:solidFill>
                <a:latin typeface="Consolas"/>
                <a:ea typeface="Consolas"/>
                <a:cs typeface="Consolas"/>
                <a:sym typeface="Consolas"/>
              </a:rPr>
              <a:t>5xx: Server Error - The server failed to fulfill an apparently</a:t>
            </a:r>
            <a:r>
              <a:rPr lang="en-US" sz="1700">
                <a:latin typeface="Consolas"/>
                <a:ea typeface="Consolas"/>
                <a:cs typeface="Consolas"/>
                <a:sym typeface="Consolas"/>
              </a:rPr>
              <a:t> </a:t>
            </a:r>
            <a:r>
              <a:rPr i="0" lang="en-US" sz="1900" u="none">
                <a:solidFill>
                  <a:srgbClr val="000000"/>
                </a:solidFill>
                <a:latin typeface="Consolas"/>
                <a:ea typeface="Consolas"/>
                <a:cs typeface="Consolas"/>
                <a:sym typeface="Consolas"/>
              </a:rPr>
              <a:t>valid request</a:t>
            </a:r>
            <a:endParaRPr sz="1700">
              <a:latin typeface="Consolas"/>
              <a:ea typeface="Consolas"/>
              <a:cs typeface="Consolas"/>
              <a:sym typeface="Consolas"/>
            </a:endParaRPr>
          </a:p>
        </p:txBody>
      </p:sp>
      <p:sp>
        <p:nvSpPr>
          <p:cNvPr id="832" name="Google Shape;832;p82"/>
          <p:cNvSpPr txBox="1"/>
          <p:nvPr/>
        </p:nvSpPr>
        <p:spPr>
          <a:xfrm>
            <a:off x="3174225" y="4584075"/>
            <a:ext cx="5886300" cy="285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Times"/>
              <a:buNone/>
            </a:pPr>
            <a:r>
              <a:rPr i="0" lang="en-US" sz="1500" u="none">
                <a:solidFill>
                  <a:schemeClr val="dk1"/>
                </a:solidFill>
                <a:latin typeface="Calibri"/>
                <a:ea typeface="Calibri"/>
                <a:cs typeface="Calibri"/>
                <a:sym typeface="Calibri"/>
              </a:rPr>
              <a:t>from </a:t>
            </a:r>
            <a:r>
              <a:rPr lang="en-US" sz="1500" u="sng">
                <a:solidFill>
                  <a:schemeClr val="hlink"/>
                </a:solidFill>
                <a:latin typeface="Calibri"/>
                <a:ea typeface="Calibri"/>
                <a:cs typeface="Calibri"/>
                <a:sym typeface="Calibri"/>
                <a:hlinkClick r:id="rId3"/>
              </a:rPr>
              <a:t>S</a:t>
            </a:r>
            <a:r>
              <a:rPr i="0" lang="en-US" sz="1500" u="sng">
                <a:solidFill>
                  <a:schemeClr val="hlink"/>
                </a:solidFill>
                <a:latin typeface="Calibri"/>
                <a:ea typeface="Calibri"/>
                <a:cs typeface="Calibri"/>
                <a:sym typeface="Calibri"/>
                <a:hlinkClick r:id="rId4"/>
              </a:rPr>
              <a:t>ection 6 of RFC </a:t>
            </a:r>
            <a:r>
              <a:rPr lang="en-US" sz="1500" u="sng">
                <a:solidFill>
                  <a:schemeClr val="hlink"/>
                </a:solidFill>
                <a:latin typeface="Calibri"/>
                <a:ea typeface="Calibri"/>
                <a:cs typeface="Calibri"/>
                <a:sym typeface="Calibri"/>
                <a:hlinkClick r:id="rId5"/>
              </a:rPr>
              <a:t>7231</a:t>
            </a:r>
            <a:endParaRPr sz="1500">
              <a:solidFill>
                <a:schemeClr val="dk1"/>
              </a:solidFill>
              <a:latin typeface="Calibri"/>
              <a:ea typeface="Calibri"/>
              <a:cs typeface="Calibri"/>
              <a:sym typeface="Calibri"/>
            </a:endParaRPr>
          </a:p>
        </p:txBody>
      </p:sp>
      <p:sp>
        <p:nvSpPr>
          <p:cNvPr id="833" name="Google Shape;833;p82"/>
          <p:cNvSpPr txBox="1"/>
          <p:nvPr>
            <p:ph idx="12" type="sldNum"/>
          </p:nvPr>
        </p:nvSpPr>
        <p:spPr>
          <a:xfrm>
            <a:off x="7010400" y="4938006"/>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34" name="Google Shape;834;p82"/>
          <p:cNvSpPr txBox="1"/>
          <p:nvPr/>
        </p:nvSpPr>
        <p:spPr>
          <a:xfrm>
            <a:off x="6346675" y="803275"/>
            <a:ext cx="2454300" cy="342900"/>
          </a:xfrm>
          <a:prstGeom prst="rect">
            <a:avLst/>
          </a:prstGeom>
          <a:solidFill>
            <a:srgbClr val="DCE6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a:buNone/>
            </a:pPr>
            <a:r>
              <a:rPr i="1" lang="en-US" sz="2400" u="none">
                <a:solidFill>
                  <a:schemeClr val="dk1"/>
                </a:solidFill>
                <a:latin typeface="Calibri"/>
                <a:ea typeface="Calibri"/>
                <a:cs typeface="Calibri"/>
                <a:sym typeface="Calibri"/>
              </a:rPr>
              <a:t>not "error" codes!</a:t>
            </a:r>
            <a:endParaRPr i="1">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3"/>
          <p:cNvSpPr txBox="1"/>
          <p:nvPr/>
        </p:nvSpPr>
        <p:spPr>
          <a:xfrm>
            <a:off x="92850" y="78169"/>
            <a:ext cx="8958300" cy="479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900">
                <a:solidFill>
                  <a:srgbClr val="0000FF"/>
                </a:solidFill>
                <a:latin typeface="Consolas"/>
                <a:ea typeface="Consolas"/>
                <a:cs typeface="Consolas"/>
                <a:sym typeface="Consolas"/>
              </a:rPr>
              <a:t>% telnet awoiaf.westeros.org 80</a:t>
            </a:r>
            <a:endParaRPr sz="9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Trying 104.26.6.227...</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Connected to awoiaf.westeros.org.</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Escape character is '^]'.</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NOTAREALMETHOD</a:t>
            </a:r>
            <a:r>
              <a:rPr lang="en-US" sz="900">
                <a:solidFill>
                  <a:schemeClr val="dk1"/>
                </a:solidFill>
                <a:latin typeface="Consolas"/>
                <a:ea typeface="Consolas"/>
                <a:cs typeface="Consolas"/>
                <a:sym typeface="Consolas"/>
              </a:rPr>
              <a:t> /index.html HTTP/1.1</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Connection: close</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Host: awoiaf.westeros.org</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HTTP/1.1 501 Not Implemented</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Date: Fri, 03 Jan 2020 18:48:14 GMT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Content-Type: text/html</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Transfer-Encoding: chunked</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Connection: close</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Set-Cookie: __cfduid=de0777e48aa880e4c73812856018a23121578077294; expires=Sun, 02-Feb-20 18:48:14 GMT; path=/; domain=.westeros.org; HttpOnly; SameSite=Lax</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CF-Cache-Status: DYNAMIC</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Server: cloudflare</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CF-RAY: 54f7254ec90256af-IAD</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15d</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&lt;?xml version="1.0" encoding="iso-8859-1"?&gt;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&lt;!DOCTYPE html PUBLIC "-//W3C//DTD XHTML 1.0 Transitional//EN"</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         "http://www.w3.org/TR/xhtml1/DTD/xhtml1-transitional.dtd"&gt;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&lt;html xmlns="http://www.w3.org/1999/xhtml" xml:lang="en" lang="en"&gt;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&lt;head&gt;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&lt;title&gt;501 - Not Implemented&lt;/title&gt;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&lt;/head&gt;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&lt;body&gt;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&lt;h1&gt;501 - Not Implemented&lt;/h1&gt;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&lt;/body&gt;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&lt;/html&gt;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0</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Connection closed by foreign host.</a:t>
            </a:r>
            <a:endParaRPr sz="900">
              <a:solidFill>
                <a:schemeClr val="dk1"/>
              </a:solidFill>
              <a:latin typeface="Consolas"/>
              <a:ea typeface="Consolas"/>
              <a:cs typeface="Consolas"/>
              <a:sym typeface="Consolas"/>
            </a:endParaRPr>
          </a:p>
        </p:txBody>
      </p:sp>
      <p:sp>
        <p:nvSpPr>
          <p:cNvPr id="840" name="Google Shape;840;p83"/>
          <p:cNvSpPr txBox="1"/>
          <p:nvPr>
            <p:ph idx="12" type="sldNum"/>
          </p:nvPr>
        </p:nvSpPr>
        <p:spPr>
          <a:xfrm>
            <a:off x="6948225" y="4937992"/>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41" name="Google Shape;841;p83"/>
          <p:cNvSpPr txBox="1"/>
          <p:nvPr/>
        </p:nvSpPr>
        <p:spPr>
          <a:xfrm>
            <a:off x="3111300" y="0"/>
            <a:ext cx="60327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Calibri"/>
                <a:ea typeface="Calibri"/>
                <a:cs typeface="Calibri"/>
                <a:sym typeface="Calibri"/>
              </a:rPr>
              <a:t>501 - Not Implemented</a:t>
            </a:r>
            <a:endParaRPr sz="44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84"/>
          <p:cNvSpPr txBox="1"/>
          <p:nvPr>
            <p:ph type="title"/>
          </p:nvPr>
        </p:nvSpPr>
        <p:spPr>
          <a:xfrm>
            <a:off x="4056250" y="205969"/>
            <a:ext cx="46305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301 - Moved Permanently</a:t>
            </a:r>
            <a:endParaRPr/>
          </a:p>
        </p:txBody>
      </p:sp>
      <p:sp>
        <p:nvSpPr>
          <p:cNvPr id="847" name="Google Shape;847;p84"/>
          <p:cNvSpPr txBox="1"/>
          <p:nvPr/>
        </p:nvSpPr>
        <p:spPr>
          <a:xfrm>
            <a:off x="156375" y="5156"/>
            <a:ext cx="8050200" cy="486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200">
                <a:solidFill>
                  <a:srgbClr val="0000FF"/>
                </a:solidFill>
                <a:latin typeface="Consolas"/>
                <a:ea typeface="Consolas"/>
                <a:cs typeface="Consolas"/>
                <a:sym typeface="Consolas"/>
              </a:rPr>
              <a:t>% telnet awoiaf.westeros.org 80</a:t>
            </a:r>
            <a:endParaRPr sz="12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Trying 104.26.7.227...</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Connected to awoiaf.westeros.org.</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Escape character is '^]'.</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OPTIONS / HTTP/1.1</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Connection: close</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Host: awoiaf.westeros.org</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200">
                <a:solidFill>
                  <a:schemeClr val="dk1"/>
                </a:solidFill>
                <a:latin typeface="Consolas"/>
                <a:ea typeface="Consolas"/>
                <a:cs typeface="Consolas"/>
                <a:sym typeface="Consolas"/>
              </a:rPr>
              <a:t>HTTP/1.1 301 Moved Permanently</a:t>
            </a:r>
            <a:endParaRPr b="1"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Date: Fri, 03 Jan 2020 19:05:05 GMT</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Content-Type: text/html; charset=utf-8</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Transfer-Encoding: chunked</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Connection: close</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Set-Cookie: __cfduid=ddd3b69f46dd1c9ad7774cbeb1ab3e14f1578078305; expires=Sun, 02-Feb-20 19:05:05 GMT; path=/; domain=.westeros.org; HttpOnly; SameSite=Lax</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X-Content-Type-Options: nosniff</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Set-Cookie: PHPSESSID=cas9kgnt1miiple9u2dhand5i3; path=/</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Pragma: no-cache</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Vary: Accept-Encoding, Cookie</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Last-Modified: Fri, 03 Jan 2020 19:05:05 GMT</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200">
                <a:solidFill>
                  <a:schemeClr val="dk1"/>
                </a:solidFill>
                <a:latin typeface="Consolas"/>
                <a:ea typeface="Consolas"/>
                <a:cs typeface="Consolas"/>
                <a:sym typeface="Consolas"/>
              </a:rPr>
              <a:t>Location: https://awoiaf.westeros.org/index.php/Main_Page</a:t>
            </a:r>
            <a:endParaRPr b="1"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Expires: Thu, 01 Jan 1970 00:00:00 GMT</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Cache-Control: private, max-age=0, s-maxage=300</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Accept-Ranges: bytes</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X-Cache: MISS</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latin typeface="Consolas"/>
                <a:ea typeface="Consolas"/>
                <a:cs typeface="Consolas"/>
                <a:sym typeface="Consolas"/>
              </a:rPr>
              <a:t>...</a:t>
            </a:r>
            <a:endParaRPr sz="1200">
              <a:latin typeface="Consolas"/>
              <a:ea typeface="Consolas"/>
              <a:cs typeface="Consolas"/>
              <a:sym typeface="Consolas"/>
            </a:endParaRPr>
          </a:p>
        </p:txBody>
      </p:sp>
      <p:sp>
        <p:nvSpPr>
          <p:cNvPr id="848" name="Google Shape;848;p84"/>
          <p:cNvSpPr txBox="1"/>
          <p:nvPr>
            <p:ph idx="12" type="sldNum"/>
          </p:nvPr>
        </p:nvSpPr>
        <p:spPr>
          <a:xfrm>
            <a:off x="6962250" y="4907442"/>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85"/>
          <p:cNvSpPr txBox="1"/>
          <p:nvPr>
            <p:ph type="title"/>
          </p:nvPr>
        </p:nvSpPr>
        <p:spPr>
          <a:xfrm>
            <a:off x="3851550" y="57525"/>
            <a:ext cx="5154000" cy="1152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Multiple redirects possible!</a:t>
            </a:r>
            <a:endParaRPr/>
          </a:p>
        </p:txBody>
      </p:sp>
      <p:sp>
        <p:nvSpPr>
          <p:cNvPr id="854" name="Google Shape;854;p85"/>
          <p:cNvSpPr txBox="1"/>
          <p:nvPr/>
        </p:nvSpPr>
        <p:spPr>
          <a:xfrm>
            <a:off x="46200" y="28050"/>
            <a:ext cx="9006600" cy="484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000">
                <a:solidFill>
                  <a:srgbClr val="0000FF"/>
                </a:solidFill>
                <a:latin typeface="Consolas"/>
                <a:ea typeface="Consolas"/>
                <a:cs typeface="Consolas"/>
                <a:sym typeface="Consolas"/>
              </a:rPr>
              <a:t>% curl -I -L https://t.co/Nbleumtera</a:t>
            </a:r>
            <a:endParaRPr sz="10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HTTP/1.1 301 Moved Permanently</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cache-control: private,max-age=300</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content-length: 0</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date: Fri, 03 Jan 2020 19:09:53 GMT</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expires: Fri, 03 Jan 2020 19:14:53 GMT</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location: http://bit.ly/2QIY1jW</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server: tsa_a</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set-cookie: muc=d8cec1cd-a7d1-40db-8d76-737b85d13f08; Max-Age=63072000; Expires=Sun, 2 Jan 2022 19:09:53 GMT; Domain=t.co</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strict-transport-security: max-age=0</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vary: Origin</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x-connection-hash: fc0224ab9bcbfa6261c63e01389c5472</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x-response-time: 8</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HTTP/1.1 301 Moved Permanently</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Server: nginx</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Date: Fri, 03 Jan 2020 19:09:53 GMT</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Content-Type: text/html; charset=utf-8</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Content-Length: 153</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Cache-Control: private, max-age=90</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Location: https://www.odu.edu/news/2019/10/former_odu_pitcher_i#.Xg3_3RdKigR</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Via: 1.1 google</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HTTP/1.1 200 OK</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Date: Fri, 03 Jan 2020 19:09:53 GMT</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Server: Apache/2.4.6 (Red Hat Enterprise Linux)</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Vary: Host</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Accept-Ranges: bytes</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Connection: close</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Content-Type: text/html; charset=UTF-8</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Set-Cookie: BIGipServerWEB_HTTPS_PROD.app~WEB_HTTPS_PROD_pool_campus=rd627o00000000000000000000ffff8052619fo80; path=/;</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900"/>
              <a:buFont typeface="Courier New"/>
              <a:buNone/>
            </a:pPr>
            <a:r>
              <a:t/>
            </a:r>
            <a:endParaRPr sz="1000">
              <a:solidFill>
                <a:schemeClr val="dk1"/>
              </a:solidFill>
              <a:latin typeface="Consolas"/>
              <a:ea typeface="Consolas"/>
              <a:cs typeface="Consolas"/>
              <a:sym typeface="Consolas"/>
            </a:endParaRPr>
          </a:p>
        </p:txBody>
      </p:sp>
      <p:sp>
        <p:nvSpPr>
          <p:cNvPr id="855" name="Google Shape;855;p85"/>
          <p:cNvSpPr txBox="1"/>
          <p:nvPr>
            <p:ph idx="12" type="sldNum"/>
          </p:nvPr>
        </p:nvSpPr>
        <p:spPr>
          <a:xfrm>
            <a:off x="7010400" y="4937992"/>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6"/>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302 - Found</a:t>
            </a:r>
            <a:endParaRPr/>
          </a:p>
        </p:txBody>
      </p:sp>
      <p:sp>
        <p:nvSpPr>
          <p:cNvPr id="861" name="Google Shape;861;p86"/>
          <p:cNvSpPr txBox="1"/>
          <p:nvPr>
            <p:ph idx="12" type="sldNum"/>
          </p:nvPr>
        </p:nvSpPr>
        <p:spPr>
          <a:xfrm>
            <a:off x="6969275" y="4924767"/>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62" name="Google Shape;862;p86"/>
          <p:cNvSpPr txBox="1"/>
          <p:nvPr/>
        </p:nvSpPr>
        <p:spPr>
          <a:xfrm>
            <a:off x="457200" y="916575"/>
            <a:ext cx="7573200" cy="3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rgbClr val="0000FF"/>
                </a:solidFill>
                <a:latin typeface="Consolas"/>
                <a:ea typeface="Consolas"/>
                <a:cs typeface="Consolas"/>
                <a:sym typeface="Consolas"/>
              </a:rPr>
              <a:t>% curl -I https://dx.doi.org/10.1145/1998076.1998100</a:t>
            </a:r>
            <a:endParaRPr b="1" sz="1300">
              <a:solidFill>
                <a:srgbClr val="0000FF"/>
              </a:solidFill>
              <a:latin typeface="Consolas"/>
              <a:ea typeface="Consolas"/>
              <a:cs typeface="Consolas"/>
              <a:sym typeface="Consolas"/>
            </a:endParaRPr>
          </a:p>
          <a:p>
            <a:pPr indent="0" lvl="0" marL="0" rtl="0" algn="l">
              <a:spcBef>
                <a:spcPts val="0"/>
              </a:spcBef>
              <a:spcAft>
                <a:spcPts val="0"/>
              </a:spcAft>
              <a:buNone/>
            </a:pPr>
            <a:r>
              <a:rPr b="1" lang="en-US" sz="1300">
                <a:latin typeface="Consolas"/>
                <a:ea typeface="Consolas"/>
                <a:cs typeface="Consolas"/>
                <a:sym typeface="Consolas"/>
              </a:rPr>
              <a:t>HTTP/2 302</a:t>
            </a:r>
            <a:endParaRPr b="1"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date: Wed, 09 Sep 2020 21:54:18 GMT</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content-type: text/html;charset=utf-8</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content-length: 195</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set-cookie: __cfduid=df8601cbe1c37abae1beb49becc95d4ac1599688458; expires=Fri, 09-Oct-20 21:54:18 GMT; path=/; domain=.doi.org; HttpOnly; SameSite=Lax; Secure</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vary: Accept</a:t>
            </a:r>
            <a:endParaRPr sz="1300">
              <a:latin typeface="Consolas"/>
              <a:ea typeface="Consolas"/>
              <a:cs typeface="Consolas"/>
              <a:sym typeface="Consolas"/>
            </a:endParaRPr>
          </a:p>
          <a:p>
            <a:pPr indent="0" lvl="0" marL="0" rtl="0" algn="l">
              <a:spcBef>
                <a:spcPts val="0"/>
              </a:spcBef>
              <a:spcAft>
                <a:spcPts val="0"/>
              </a:spcAft>
              <a:buNone/>
            </a:pPr>
            <a:r>
              <a:rPr b="1" lang="en-US" sz="1300">
                <a:latin typeface="Consolas"/>
                <a:ea typeface="Consolas"/>
                <a:cs typeface="Consolas"/>
                <a:sym typeface="Consolas"/>
              </a:rPr>
              <a:t>location: http://portal.acm.org/citation.cfm?doid=1998076.1998100</a:t>
            </a:r>
            <a:endParaRPr b="1"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expires: Wed, 09 Sep 2020 22:32:29 GMT</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cf-cache-status: DYNAMIC</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cf-request-id: 051675da7a0000255023bec200000001</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expect-ct: max-age=604800, report-uri="https://report-uri.cloudflare.com/cdn-cgi/beacon/expect-ct"</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strict-transport-security: max-age=31536000; includeSubDomains; preload</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server: cloudflare</a:t>
            </a:r>
            <a:endParaRPr sz="1300">
              <a:latin typeface="Consolas"/>
              <a:ea typeface="Consolas"/>
              <a:cs typeface="Consolas"/>
              <a:sym typeface="Consolas"/>
            </a:endParaRPr>
          </a:p>
          <a:p>
            <a:pPr indent="0" lvl="0" marL="0" rtl="0" algn="l">
              <a:spcBef>
                <a:spcPts val="0"/>
              </a:spcBef>
              <a:spcAft>
                <a:spcPts val="0"/>
              </a:spcAft>
              <a:buNone/>
            </a:pPr>
            <a:r>
              <a:rPr lang="en-US" sz="1300">
                <a:latin typeface="Consolas"/>
                <a:ea typeface="Consolas"/>
                <a:cs typeface="Consolas"/>
                <a:sym typeface="Consolas"/>
              </a:rPr>
              <a:t>cf-ray: 5d0425a3f83e2550-IAD</a:t>
            </a:r>
            <a:endParaRPr sz="1300">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303 - See Other</a:t>
            </a:r>
            <a:endParaRPr/>
          </a:p>
        </p:txBody>
      </p:sp>
      <p:sp>
        <p:nvSpPr>
          <p:cNvPr id="868" name="Google Shape;868;p87"/>
          <p:cNvSpPr txBox="1"/>
          <p:nvPr/>
        </p:nvSpPr>
        <p:spPr>
          <a:xfrm>
            <a:off x="158700" y="870050"/>
            <a:ext cx="8826600" cy="396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urier New"/>
              <a:buNone/>
            </a:pPr>
            <a:r>
              <a:rPr i="0" lang="en-US" sz="1600" u="none">
                <a:solidFill>
                  <a:srgbClr val="0000FF"/>
                </a:solidFill>
                <a:latin typeface="Consolas"/>
                <a:ea typeface="Consolas"/>
                <a:cs typeface="Consolas"/>
                <a:sym typeface="Consolas"/>
              </a:rPr>
              <a:t>% telnet dx.doi.org 80</a:t>
            </a:r>
            <a:endParaRPr sz="12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Trying 38.100.138.149...</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Connected to dx.doi.org.</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Escape character is '^]'.</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HEAD http://dx.doi.org/10.1007/978-3-642-24469-8_16 HTTP/1.1</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Host: dx.doi.org</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Connection: close</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Arial"/>
              <a:buNone/>
            </a:pPr>
            <a:r>
              <a:t/>
            </a:r>
            <a:endParaRPr i="0" sz="16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FF0E02"/>
              </a:buClr>
              <a:buSzPts val="1800"/>
              <a:buFont typeface="Courier New"/>
              <a:buNone/>
            </a:pPr>
            <a:r>
              <a:rPr b="1" i="0" lang="en-US" sz="1600" u="none">
                <a:latin typeface="Consolas"/>
                <a:ea typeface="Consolas"/>
                <a:cs typeface="Consolas"/>
                <a:sym typeface="Consolas"/>
              </a:rPr>
              <a:t>HTTP/1.1 303 See Other</a:t>
            </a:r>
            <a:endParaRPr b="1"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Server: Apache-Coyote/1.1</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b="1" i="0" lang="en-US" sz="1600" u="none">
                <a:solidFill>
                  <a:schemeClr val="dk1"/>
                </a:solidFill>
                <a:latin typeface="Consolas"/>
                <a:ea typeface="Consolas"/>
                <a:cs typeface="Consolas"/>
                <a:sym typeface="Consolas"/>
              </a:rPr>
              <a:t>Location:  http://www.springerlink.com/index/10.1007/978-3-642-24469-8_16</a:t>
            </a:r>
            <a:endParaRPr b="1"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Expires: Wed, 11 Jan 2012 12:04:29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Content-Type: text/html;</a:t>
            </a:r>
            <a:r>
              <a:rPr i="0" lang="en-US" sz="1600" u="none">
                <a:latin typeface="Consolas"/>
                <a:ea typeface="Consolas"/>
                <a:cs typeface="Consolas"/>
                <a:sym typeface="Consolas"/>
              </a:rPr>
              <a:t>charset=utf-8</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Content-Length: 210</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Date: Tue, 10 Jan 2012 17:56:41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rPr i="0" lang="en-US" sz="1600" u="none">
                <a:solidFill>
                  <a:schemeClr val="dk1"/>
                </a:solidFill>
                <a:latin typeface="Consolas"/>
                <a:ea typeface="Consolas"/>
                <a:cs typeface="Consolas"/>
                <a:sym typeface="Consolas"/>
              </a:rPr>
              <a:t>Connection: close</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Arial"/>
              <a:buNone/>
            </a:pPr>
            <a:r>
              <a:t/>
            </a:r>
            <a:endParaRPr i="0" sz="16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i="0" sz="1600" u="none">
              <a:solidFill>
                <a:schemeClr val="dk1"/>
              </a:solidFill>
              <a:latin typeface="Consolas"/>
              <a:ea typeface="Consolas"/>
              <a:cs typeface="Consolas"/>
              <a:sym typeface="Consolas"/>
            </a:endParaRPr>
          </a:p>
        </p:txBody>
      </p:sp>
      <p:sp>
        <p:nvSpPr>
          <p:cNvPr id="869" name="Google Shape;869;p8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70" name="Google Shape;870;p87"/>
          <p:cNvSpPr txBox="1"/>
          <p:nvPr/>
        </p:nvSpPr>
        <p:spPr>
          <a:xfrm>
            <a:off x="4382175" y="1361681"/>
            <a:ext cx="42666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rgbClr val="FF0000"/>
                </a:solidFill>
                <a:latin typeface="Calibri"/>
                <a:ea typeface="Calibri"/>
                <a:cs typeface="Calibri"/>
                <a:sym typeface="Calibri"/>
              </a:rPr>
              <a:t>Example from 2012, before move to HTTPS </a:t>
            </a:r>
            <a:endParaRPr i="1" sz="1800">
              <a:solidFill>
                <a:srgbClr val="FF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8"/>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404 - Not Found</a:t>
            </a:r>
            <a:endParaRPr/>
          </a:p>
        </p:txBody>
      </p:sp>
      <p:sp>
        <p:nvSpPr>
          <p:cNvPr id="876" name="Google Shape;876;p88"/>
          <p:cNvSpPr txBox="1"/>
          <p:nvPr/>
        </p:nvSpPr>
        <p:spPr>
          <a:xfrm>
            <a:off x="162800" y="966800"/>
            <a:ext cx="3707700" cy="37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a:solidFill>
                  <a:srgbClr val="0000FF"/>
                </a:solidFill>
                <a:latin typeface="Consolas"/>
                <a:ea typeface="Consolas"/>
                <a:cs typeface="Consolas"/>
                <a:sym typeface="Consolas"/>
              </a:rPr>
              <a:t>% telnet www.cs.odu.edu 80</a:t>
            </a:r>
            <a:endParaRPr>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Trying 128.82.4.2...</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Connected to xenon.cs.odu.edu.</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Escape character is '^]'.</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HEAD /lasdkfjalsdkfjldaskfj HTTP/1.1</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Host: www.cs.odu.edu</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Connection: close</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a:solidFill>
                  <a:schemeClr val="dk1"/>
                </a:solidFill>
                <a:latin typeface="Consolas"/>
                <a:ea typeface="Consolas"/>
                <a:cs typeface="Consolas"/>
                <a:sym typeface="Consolas"/>
              </a:rPr>
              <a:t>HTTP/1.1 404 Not Found</a:t>
            </a:r>
            <a:endParaRPr b="1">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Server: nginx</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Date: Fri, 03 Jan 2020 19:13:06 GMT</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Content-Type: text/html</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Connection: close</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a:solidFill>
                  <a:schemeClr val="dk1"/>
                </a:solidFill>
                <a:latin typeface="Consolas"/>
                <a:ea typeface="Consolas"/>
                <a:cs typeface="Consolas"/>
                <a:sym typeface="Consolas"/>
              </a:rPr>
              <a:t>Connection closed by foreign host.</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t/>
            </a:r>
            <a:endParaRPr>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i="0" u="none">
              <a:solidFill>
                <a:schemeClr val="dk1"/>
              </a:solidFill>
              <a:latin typeface="Consolas"/>
              <a:ea typeface="Consolas"/>
              <a:cs typeface="Consolas"/>
              <a:sym typeface="Consolas"/>
            </a:endParaRPr>
          </a:p>
        </p:txBody>
      </p:sp>
      <p:sp>
        <p:nvSpPr>
          <p:cNvPr id="877" name="Google Shape;877;p88"/>
          <p:cNvSpPr txBox="1"/>
          <p:nvPr>
            <p:ph idx="12" type="sldNum"/>
          </p:nvPr>
        </p:nvSpPr>
        <p:spPr>
          <a:xfrm>
            <a:off x="6969250" y="4937992"/>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78" name="Google Shape;878;p88"/>
          <p:cNvSpPr txBox="1"/>
          <p:nvPr/>
        </p:nvSpPr>
        <p:spPr>
          <a:xfrm>
            <a:off x="4109400" y="1410925"/>
            <a:ext cx="4993500" cy="169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000FF"/>
                </a:solidFill>
                <a:latin typeface="Consolas"/>
                <a:ea typeface="Consolas"/>
                <a:cs typeface="Consolas"/>
                <a:sym typeface="Consolas"/>
              </a:rPr>
              <a:t>% curl -I https://www.cs.odu.edu/lasdkfjalsdkfjldaskfj</a:t>
            </a:r>
            <a:endParaRPr sz="1200">
              <a:solidFill>
                <a:srgbClr val="0000FF"/>
              </a:solidFill>
              <a:latin typeface="Consolas"/>
              <a:ea typeface="Consolas"/>
              <a:cs typeface="Consolas"/>
              <a:sym typeface="Consolas"/>
            </a:endParaRPr>
          </a:p>
          <a:p>
            <a:pPr indent="0" lvl="0" marL="0" rtl="0" algn="l">
              <a:spcBef>
                <a:spcPts val="0"/>
              </a:spcBef>
              <a:spcAft>
                <a:spcPts val="0"/>
              </a:spcAft>
              <a:buNone/>
            </a:pPr>
            <a:r>
              <a:rPr b="1" lang="en-US" sz="1500">
                <a:latin typeface="Consolas"/>
                <a:ea typeface="Consolas"/>
                <a:cs typeface="Consolas"/>
                <a:sym typeface="Consolas"/>
              </a:rPr>
              <a:t>HTTP/1.1 404 Not Found</a:t>
            </a:r>
            <a:endParaRPr b="1"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Server: nginx</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Date: Fri, 11 Sep 2020 18:46:37 GMT</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Content-Type: text/html; charset=iso-8859-1</a:t>
            </a:r>
            <a:endParaRPr sz="1500">
              <a:latin typeface="Consolas"/>
              <a:ea typeface="Consolas"/>
              <a:cs typeface="Consolas"/>
              <a:sym typeface="Consolas"/>
            </a:endParaRPr>
          </a:p>
          <a:p>
            <a:pPr indent="0" lvl="0" marL="0" rtl="0" algn="l">
              <a:spcBef>
                <a:spcPts val="0"/>
              </a:spcBef>
              <a:spcAft>
                <a:spcPts val="0"/>
              </a:spcAft>
              <a:buNone/>
            </a:pPr>
            <a:r>
              <a:rPr lang="en-US" sz="1500">
                <a:latin typeface="Consolas"/>
                <a:ea typeface="Consolas"/>
                <a:cs typeface="Consolas"/>
                <a:sym typeface="Consolas"/>
              </a:rPr>
              <a:t>Connection: keep-alive</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89"/>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400 - Bad Request</a:t>
            </a:r>
            <a:endParaRPr/>
          </a:p>
        </p:txBody>
      </p:sp>
      <p:sp>
        <p:nvSpPr>
          <p:cNvPr id="884" name="Google Shape;884;p89"/>
          <p:cNvSpPr txBox="1"/>
          <p:nvPr/>
        </p:nvSpPr>
        <p:spPr>
          <a:xfrm>
            <a:off x="400550" y="1011175"/>
            <a:ext cx="5065800" cy="383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lang="en-US" sz="1600">
                <a:solidFill>
                  <a:srgbClr val="0000FF"/>
                </a:solidFill>
                <a:latin typeface="Consolas"/>
                <a:ea typeface="Consolas"/>
                <a:cs typeface="Consolas"/>
                <a:sym typeface="Consolas"/>
              </a:rPr>
              <a:t>% telnet www.cs.odu.edu 80</a:t>
            </a:r>
            <a:endParaRPr sz="1600">
              <a:solidFill>
                <a:srgbClr val="0000FF"/>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Trying 128.82.4.2...</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Connected to xenon.cs.odu.edu.</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Escape character is '^]'.</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HEAD http://www.cs.odu.edu/~mln/ HTTP/1.1</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Connection: close</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600">
                <a:solidFill>
                  <a:schemeClr val="dk1"/>
                </a:solidFill>
                <a:latin typeface="Consolas"/>
                <a:ea typeface="Consolas"/>
                <a:cs typeface="Consolas"/>
                <a:sym typeface="Consolas"/>
              </a:rPr>
              <a:t>HTTP/1.1 400 Bad Request</a:t>
            </a:r>
            <a:endParaRPr b="1"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Server: nginx</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Date: Fri, 03 Jan 2020 19:18:39 GMT</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Content-Type: text/html</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Connection: close</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Connection closed by foreign host.</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urier New"/>
              <a:buNone/>
            </a:pPr>
            <a:r>
              <a:t/>
            </a:r>
            <a:endParaRPr sz="16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Arial"/>
              <a:buNone/>
            </a:pPr>
            <a:r>
              <a:t/>
            </a:r>
            <a:endParaRPr i="0" sz="16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i="0" sz="1600" u="none">
              <a:solidFill>
                <a:schemeClr val="dk1"/>
              </a:solidFill>
              <a:latin typeface="Consolas"/>
              <a:ea typeface="Consolas"/>
              <a:cs typeface="Consolas"/>
              <a:sym typeface="Consolas"/>
            </a:endParaRPr>
          </a:p>
        </p:txBody>
      </p:sp>
      <p:sp>
        <p:nvSpPr>
          <p:cNvPr id="885" name="Google Shape;885;p89"/>
          <p:cNvSpPr txBox="1"/>
          <p:nvPr>
            <p:ph idx="12" type="sldNum"/>
          </p:nvPr>
        </p:nvSpPr>
        <p:spPr>
          <a:xfrm>
            <a:off x="6969250" y="4937992"/>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86" name="Google Shape;886;p89"/>
          <p:cNvSpPr txBox="1"/>
          <p:nvPr/>
        </p:nvSpPr>
        <p:spPr>
          <a:xfrm>
            <a:off x="5605725" y="1825350"/>
            <a:ext cx="2785200" cy="74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rgbClr val="FF0000"/>
                </a:solidFill>
                <a:latin typeface="Calibri"/>
                <a:ea typeface="Calibri"/>
                <a:cs typeface="Calibri"/>
                <a:sym typeface="Calibri"/>
              </a:rPr>
              <a:t>Missing required header</a:t>
            </a:r>
            <a:endParaRPr i="1" sz="1800">
              <a:solidFill>
                <a:srgbClr val="FF0000"/>
              </a:solidFill>
              <a:latin typeface="Calibri"/>
              <a:ea typeface="Calibri"/>
              <a:cs typeface="Calibri"/>
              <a:sym typeface="Calibri"/>
            </a:endParaRPr>
          </a:p>
          <a:p>
            <a:pPr indent="0" lvl="0" marL="0" rtl="0" algn="l">
              <a:spcBef>
                <a:spcPts val="0"/>
              </a:spcBef>
              <a:spcAft>
                <a:spcPts val="0"/>
              </a:spcAft>
              <a:buNone/>
            </a:pPr>
            <a:r>
              <a:rPr lang="en-US" sz="1800">
                <a:latin typeface="Consolas"/>
                <a:ea typeface="Consolas"/>
                <a:cs typeface="Consolas"/>
                <a:sym typeface="Consolas"/>
              </a:rPr>
              <a:t>Host: www.cs.odu.edu</a:t>
            </a:r>
            <a:endParaRPr sz="1800">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Objectives</a:t>
            </a:r>
            <a:endParaRPr/>
          </a:p>
        </p:txBody>
      </p:sp>
      <p:sp>
        <p:nvSpPr>
          <p:cNvPr id="893" name="Google Shape;893;p90"/>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94" name="Google Shape;894;p90"/>
          <p:cNvSpPr txBox="1"/>
          <p:nvPr>
            <p:ph idx="1" type="body"/>
          </p:nvPr>
        </p:nvSpPr>
        <p:spPr>
          <a:xfrm>
            <a:off x="257950" y="1007344"/>
            <a:ext cx="8708100" cy="3862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US" sz="1900"/>
              <a:t>List the main interdisciplinary components of web science</a:t>
            </a:r>
            <a:endParaRPr sz="1900"/>
          </a:p>
          <a:p>
            <a:pPr indent="-349250" lvl="0" marL="457200" rtl="0" algn="l">
              <a:spcBef>
                <a:spcPts val="0"/>
              </a:spcBef>
              <a:spcAft>
                <a:spcPts val="0"/>
              </a:spcAft>
              <a:buSzPts val="1900"/>
              <a:buChar char="•"/>
            </a:pPr>
            <a:r>
              <a:rPr lang="en-US" sz="1900"/>
              <a:t>Describe the small world network phenomenon and how it relates to web science</a:t>
            </a:r>
            <a:endParaRPr sz="1900"/>
          </a:p>
          <a:p>
            <a:pPr indent="-349250" lvl="0" marL="457200" rtl="0" algn="l">
              <a:spcBef>
                <a:spcPts val="0"/>
              </a:spcBef>
              <a:spcAft>
                <a:spcPts val="0"/>
              </a:spcAft>
              <a:buSzPts val="1900"/>
              <a:buChar char="•"/>
            </a:pPr>
            <a:r>
              <a:rPr lang="en-US" sz="1900"/>
              <a:t>Given a set of pages and their links, classify each page as part of the SCC, IN, OUT, Tendrils, Tubes, or Disconnected categories of the Bow-Tie Structure of the Web.</a:t>
            </a:r>
            <a:endParaRPr sz="1900"/>
          </a:p>
          <a:p>
            <a:pPr indent="-349250" lvl="0" marL="457200" rtl="0" algn="l">
              <a:spcBef>
                <a:spcPts val="0"/>
              </a:spcBef>
              <a:spcAft>
                <a:spcPts val="0"/>
              </a:spcAft>
              <a:buSzPts val="1900"/>
              <a:buChar char="•"/>
            </a:pPr>
            <a:r>
              <a:rPr lang="en-US" sz="1900"/>
              <a:t>Explain the difficulties in determining the size of the Web.</a:t>
            </a:r>
            <a:endParaRPr sz="1900"/>
          </a:p>
          <a:p>
            <a:pPr indent="-349250" lvl="0" marL="457200" rtl="0" algn="l">
              <a:spcBef>
                <a:spcPts val="0"/>
              </a:spcBef>
              <a:spcAft>
                <a:spcPts val="0"/>
              </a:spcAft>
              <a:buSzPts val="1900"/>
              <a:buChar char="•"/>
            </a:pPr>
            <a:r>
              <a:rPr lang="en-US" sz="1900"/>
              <a:t>Describe the operation of a web crawler.</a:t>
            </a:r>
            <a:endParaRPr sz="1900"/>
          </a:p>
          <a:p>
            <a:pPr indent="-349250" lvl="0" marL="457200" rtl="0" algn="l">
              <a:spcBef>
                <a:spcPts val="0"/>
              </a:spcBef>
              <a:spcAft>
                <a:spcPts val="0"/>
              </a:spcAft>
              <a:buSzPts val="1900"/>
              <a:buChar char="•"/>
            </a:pPr>
            <a:r>
              <a:rPr lang="en-US" sz="1900"/>
              <a:t>Describe the steps required to load a typical web page, in terms of application-layer (DNS, HTTP) networking operations required.</a:t>
            </a:r>
            <a:endParaRPr sz="1900"/>
          </a:p>
          <a:p>
            <a:pPr indent="-349250" lvl="0" marL="457200" rtl="0" algn="l">
              <a:spcBef>
                <a:spcPts val="0"/>
              </a:spcBef>
              <a:spcAft>
                <a:spcPts val="0"/>
              </a:spcAft>
              <a:buSzPts val="1900"/>
              <a:buChar char="•"/>
            </a:pPr>
            <a:r>
              <a:rPr lang="en-US" sz="1900"/>
              <a:t>Differentiate between a web resource and web representation.</a:t>
            </a:r>
            <a:endParaRPr sz="1900"/>
          </a:p>
          <a:p>
            <a:pPr indent="-349250" lvl="0" marL="457200" rtl="0" algn="l">
              <a:spcBef>
                <a:spcPts val="0"/>
              </a:spcBef>
              <a:spcAft>
                <a:spcPts val="0"/>
              </a:spcAft>
              <a:buSzPts val="1900"/>
              <a:buChar char="•"/>
            </a:pPr>
            <a:r>
              <a:rPr lang="en-US" sz="1900"/>
              <a:t>Demonstrate how to communicate with a web server using curl, wget, and telnet.</a:t>
            </a:r>
            <a:endParaRPr sz="1900"/>
          </a:p>
          <a:p>
            <a:pPr indent="-349250" lvl="0" marL="457200" rtl="0" algn="l">
              <a:spcBef>
                <a:spcPts val="0"/>
              </a:spcBef>
              <a:spcAft>
                <a:spcPts val="0"/>
              </a:spcAft>
              <a:buSzPts val="1900"/>
              <a:buChar char="•"/>
            </a:pPr>
            <a:r>
              <a:rPr lang="en-US" sz="1900"/>
              <a:t>Describe the different categories of HTTP response codes</a:t>
            </a:r>
            <a:endParaRPr sz="1900"/>
          </a:p>
          <a:p>
            <a:pPr indent="-349250" lvl="0" marL="457200" rtl="0" algn="l">
              <a:spcBef>
                <a:spcPts val="0"/>
              </a:spcBef>
              <a:spcAft>
                <a:spcPts val="0"/>
              </a:spcAft>
              <a:buSzPts val="1900"/>
              <a:buChar char="•"/>
            </a:pPr>
            <a:r>
              <a:rPr lang="en-US" sz="1900"/>
              <a:t>Explain how a web client knows what URI to request next upon receiving a response with a 3xx (redirection) status code.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68" name="Google Shape;168;p2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Web Science is Interdisciplinary</a:t>
            </a:r>
            <a:endParaRPr/>
          </a:p>
        </p:txBody>
      </p:sp>
      <p:sp>
        <p:nvSpPr>
          <p:cNvPr id="169" name="Google Shape;169;p20"/>
          <p:cNvSpPr txBox="1"/>
          <p:nvPr>
            <p:ph idx="1" type="body"/>
          </p:nvPr>
        </p:nvSpPr>
        <p:spPr>
          <a:xfrm>
            <a:off x="343000" y="1200150"/>
            <a:ext cx="8483100" cy="339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Calibri"/>
              <a:buNone/>
            </a:pPr>
            <a:r>
              <a:rPr lang="en-US" sz="2500"/>
              <a:t>"Given the breadth of the Web and its inherently multi-user (social) nature, its </a:t>
            </a:r>
            <a:r>
              <a:rPr b="1" lang="en-US" sz="2500"/>
              <a:t>science is necessarily interdisciplinary</a:t>
            </a:r>
            <a:r>
              <a:rPr lang="en-US" sz="2500"/>
              <a:t>, involving at least mathematics, CS, artificial intelligence, sociology, psychology, biology, and economics. We invite computer scientists to </a:t>
            </a:r>
            <a:r>
              <a:rPr b="1" lang="en-US" sz="2500"/>
              <a:t>expand the discipline </a:t>
            </a:r>
            <a:r>
              <a:rPr lang="en-US" sz="2500"/>
              <a:t>by addressing the challenges following from the widespread adoption of the Web and its profound influence on social structures, political systems, commercial organizations, and educational institutions."</a:t>
            </a:r>
            <a:endParaRPr sz="1100">
              <a:latin typeface="Arial"/>
              <a:ea typeface="Arial"/>
              <a:cs typeface="Arial"/>
              <a:sym typeface="Arial"/>
            </a:endParaRPr>
          </a:p>
          <a:p>
            <a:pPr indent="0" lvl="0" marL="0" rtl="0" algn="l">
              <a:spcBef>
                <a:spcPts val="640"/>
              </a:spcBef>
              <a:spcAft>
                <a:spcPts val="0"/>
              </a:spcAft>
              <a:buNone/>
            </a:pPr>
            <a:r>
              <a:t/>
            </a:r>
            <a:endParaRPr sz="2900"/>
          </a:p>
        </p:txBody>
      </p:sp>
      <p:sp>
        <p:nvSpPr>
          <p:cNvPr id="170" name="Google Shape;170;p20"/>
          <p:cNvSpPr txBox="1"/>
          <p:nvPr/>
        </p:nvSpPr>
        <p:spPr>
          <a:xfrm>
            <a:off x="36725" y="4551075"/>
            <a:ext cx="7123500" cy="3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u="sng">
                <a:solidFill>
                  <a:schemeClr val="hlink"/>
                </a:solidFill>
                <a:latin typeface="Calibri"/>
                <a:ea typeface="Calibri"/>
                <a:cs typeface="Calibri"/>
                <a:sym typeface="Calibri"/>
                <a:hlinkClick r:id="rId3"/>
              </a:rPr>
              <a:t>Web Science: An Interdisciplinary Approach to Understanding the Web | July 2008</a:t>
            </a:r>
            <a:r>
              <a:rPr lang="en-US" sz="1300">
                <a:latin typeface="Calibri"/>
                <a:ea typeface="Calibri"/>
                <a:cs typeface="Calibri"/>
                <a:sym typeface="Calibri"/>
              </a:rPr>
              <a:t> </a:t>
            </a:r>
            <a:endParaRPr sz="1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Web Science is Interdisciplinary</a:t>
            </a:r>
            <a:endParaRPr/>
          </a:p>
        </p:txBody>
      </p:sp>
      <p:pic>
        <p:nvPicPr>
          <p:cNvPr descr="http://www.soc-inform4.narod.ru/collide2.jpg" id="176" name="Google Shape;176;p21"/>
          <p:cNvPicPr preferRelativeResize="0"/>
          <p:nvPr/>
        </p:nvPicPr>
        <p:blipFill rotWithShape="1">
          <a:blip r:embed="rId3">
            <a:alphaModFix/>
          </a:blip>
          <a:srcRect b="0" l="0" r="0" t="0"/>
          <a:stretch/>
        </p:blipFill>
        <p:spPr>
          <a:xfrm>
            <a:off x="1982800" y="934619"/>
            <a:ext cx="5178412" cy="3765393"/>
          </a:xfrm>
          <a:prstGeom prst="rect">
            <a:avLst/>
          </a:prstGeom>
          <a:noFill/>
          <a:ln>
            <a:noFill/>
          </a:ln>
        </p:spPr>
      </p:pic>
      <p:sp>
        <p:nvSpPr>
          <p:cNvPr id="177" name="Google Shape;177;p21"/>
          <p:cNvSpPr txBox="1"/>
          <p:nvPr/>
        </p:nvSpPr>
        <p:spPr>
          <a:xfrm>
            <a:off x="1440538" y="4564513"/>
            <a:ext cx="7620000" cy="252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O'Hara and Hall, </a:t>
            </a:r>
            <a:r>
              <a:rPr b="0" i="1" lang="en-US" sz="1600" u="none" cap="none" strike="noStrike">
                <a:solidFill>
                  <a:schemeClr val="dk1"/>
                </a:solidFill>
                <a:latin typeface="Calibri"/>
                <a:ea typeface="Calibri"/>
                <a:cs typeface="Calibri"/>
                <a:sym typeface="Calibri"/>
              </a:rPr>
              <a:t>Web Science</a:t>
            </a:r>
            <a:r>
              <a:rPr b="0" i="0" lang="en-US" sz="1600" u="none" cap="none" strike="noStrike">
                <a:solidFill>
                  <a:schemeClr val="dk1"/>
                </a:solidFill>
                <a:latin typeface="Calibri"/>
                <a:ea typeface="Calibri"/>
                <a:cs typeface="Calibri"/>
                <a:sym typeface="Calibri"/>
              </a:rPr>
              <a:t>, ALT Online Newsletter, May 6, 2008</a:t>
            </a:r>
            <a:endParaRPr/>
          </a:p>
        </p:txBody>
      </p:sp>
      <p:sp>
        <p:nvSpPr>
          <p:cNvPr id="178" name="Google Shape;178;p2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